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wav" ContentType="audio/wav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6" r:id="rId13"/>
    <p:sldId id="267" r:id="rId14"/>
    <p:sldId id="268" r:id="rId15"/>
    <p:sldId id="269" r:id="rId16"/>
    <p:sldId id="270" r:id="rId17"/>
    <p:sldId id="271" r:id="rId18"/>
    <p:sldId id="277" r:id="rId19"/>
    <p:sldId id="272" r:id="rId20"/>
    <p:sldId id="273" r:id="rId21"/>
    <p:sldId id="274" r:id="rId22"/>
    <p:sldId id="275" r:id="rId2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77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4" d="100"/>
          <a:sy n="144" d="100"/>
        </p:scale>
        <p:origin x="-192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Modifiez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AB3F7090-8C82-4D4B-8B24-D39E19326CB4}" type="datetimeFigureOut">
              <a:rPr lang="fr-FR" smtClean="0"/>
              <a:t>10/11/15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fr-FR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Connecteur droit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Connecteur droit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necteur droit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necteur droit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Connecteur droit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lipse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lipse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lipse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lipse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lipse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0BC78EDB-B183-4643-B6AF-86ACCC77B3FD}" type="slidenum">
              <a:rPr lang="fr-FR" smtClean="0"/>
              <a:t>‹#›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F7090-8C82-4D4B-8B24-D39E19326CB4}" type="datetimeFigureOut">
              <a:rPr lang="fr-FR" smtClean="0"/>
              <a:t>10/11/15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78EDB-B183-4643-B6AF-86ACCC77B3FD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F7090-8C82-4D4B-8B24-D39E19326CB4}" type="datetimeFigureOut">
              <a:rPr lang="fr-FR" smtClean="0"/>
              <a:t>10/11/15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78EDB-B183-4643-B6AF-86ACCC77B3FD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B3F7090-8C82-4D4B-8B24-D39E19326CB4}" type="datetimeFigureOut">
              <a:rPr lang="fr-FR" smtClean="0"/>
              <a:t>10/11/15</a:t>
            </a:fld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BC78EDB-B183-4643-B6AF-86ACCC77B3FD}" type="slidenum">
              <a:rPr lang="fr-FR" smtClean="0"/>
              <a:t>‹#›</a:t>
            </a:fld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AB3F7090-8C82-4D4B-8B24-D39E19326CB4}" type="datetimeFigureOut">
              <a:rPr lang="fr-FR" smtClean="0"/>
              <a:t>10/11/15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fr-FR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necteur droit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Connecteur droit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necteur droit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necteur droit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Connecteur droit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lipse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lipse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lipse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lipse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lipse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Connecteur droit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0BC78EDB-B183-4643-B6AF-86ACCC77B3FD}" type="slidenum">
              <a:rPr lang="fr-FR" smtClean="0"/>
              <a:t>‹#›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F7090-8C82-4D4B-8B24-D39E19326CB4}" type="datetimeFigureOut">
              <a:rPr lang="fr-FR" smtClean="0"/>
              <a:t>10/11/15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78EDB-B183-4643-B6AF-86ACCC77B3FD}" type="slidenum">
              <a:rPr lang="fr-FR" smtClean="0"/>
              <a:t>‹#›</a:t>
            </a:fld>
            <a:endParaRPr lang="fr-FR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F7090-8C82-4D4B-8B24-D39E19326CB4}" type="datetimeFigureOut">
              <a:rPr lang="fr-FR" smtClean="0"/>
              <a:t>10/11/15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78EDB-B183-4643-B6AF-86ACCC77B3FD}" type="slidenum">
              <a:rPr lang="fr-FR" smtClean="0"/>
              <a:t>‹#›</a:t>
            </a:fld>
            <a:endParaRPr lang="fr-FR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B3F7090-8C82-4D4B-8B24-D39E19326CB4}" type="datetimeFigureOut">
              <a:rPr lang="fr-FR" smtClean="0"/>
              <a:t>10/11/15</a:t>
            </a:fld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BC78EDB-B183-4643-B6AF-86ACCC77B3FD}" type="slidenum">
              <a:rPr lang="fr-FR" smtClean="0"/>
              <a:t>‹#›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F7090-8C82-4D4B-8B24-D39E19326CB4}" type="datetimeFigureOut">
              <a:rPr lang="fr-FR" smtClean="0"/>
              <a:t>10/11/15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78EDB-B183-4643-B6AF-86ACCC77B3FD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necteur droit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8" name="Connecteur droit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necteur droit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lipse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Espace réservé du contenu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1" name="Espace réservé de la date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B3F7090-8C82-4D4B-8B24-D39E19326CB4}" type="datetimeFigureOut">
              <a:rPr lang="fr-FR" smtClean="0"/>
              <a:t>10/11/15</a:t>
            </a:fld>
            <a:endParaRPr lang="fr-FR"/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BC78EDB-B183-4643-B6AF-86ACCC77B3FD}" type="slidenum">
              <a:rPr lang="fr-FR" smtClean="0"/>
              <a:t>‹#›</a:t>
            </a:fld>
            <a:endParaRPr lang="fr-FR"/>
          </a:p>
        </p:txBody>
      </p:sp>
      <p:sp>
        <p:nvSpPr>
          <p:cNvPr id="23" name="Espace réservé du pied de page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lipse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10" name="Connecteur droit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necteur droit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Connecteur droit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Connecteur droit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Espace réservé de la date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B3F7090-8C82-4D4B-8B24-D39E19326CB4}" type="datetimeFigureOut">
              <a:rPr lang="fr-FR" smtClean="0"/>
              <a:t>10/11/15</a:t>
            </a:fld>
            <a:endParaRPr lang="fr-FR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BC78EDB-B183-4643-B6AF-86ACCC77B3FD}" type="slidenum">
              <a:rPr lang="fr-FR" smtClean="0"/>
              <a:t>‹#›</a:t>
            </a:fld>
            <a:endParaRPr lang="fr-FR"/>
          </a:p>
        </p:txBody>
      </p:sp>
      <p:sp>
        <p:nvSpPr>
          <p:cNvPr id="21" name="Espace réservé du pied de page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necteur droit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Modifiez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B3F7090-8C82-4D4B-8B24-D39E19326CB4}" type="datetimeFigureOut">
              <a:rPr lang="fr-FR" smtClean="0"/>
              <a:t>10/11/15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lipse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BC78EDB-B183-4643-B6AF-86ACCC77B3FD}" type="slidenum">
              <a:rPr lang="fr-FR" smtClean="0"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2.png"/><Relationship Id="rId1" Type="http://schemas.microsoft.com/office/2007/relationships/media" Target="../media/media1.wav"/><Relationship Id="rId2" Type="http://schemas.openxmlformats.org/officeDocument/2006/relationships/audio" Target="../media/media1.wav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5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Relationship Id="rId3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Relationship Id="rId3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hyperlink" Target="http://tla.mpi.nl/tools/tla-tools/elan/download/" TargetMode="External"/><Relationship Id="rId5" Type="http://schemas.openxmlformats.org/officeDocument/2006/relationships/image" Target="../media/image2.png"/><Relationship Id="rId1" Type="http://schemas.microsoft.com/office/2007/relationships/media" Target="../media/media2.wav"/><Relationship Id="rId2" Type="http://schemas.openxmlformats.org/officeDocument/2006/relationships/audio" Target="../media/media2.wav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Premiers pas avec ELAN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Christophe </a:t>
            </a:r>
            <a:r>
              <a:rPr lang="fr-FR" dirty="0" err="1" smtClean="0"/>
              <a:t>Parisse</a:t>
            </a:r>
            <a:r>
              <a:rPr lang="fr-FR" dirty="0" smtClean="0"/>
              <a:t>, Inserm, </a:t>
            </a:r>
            <a:r>
              <a:rPr lang="fr-FR" dirty="0" err="1" smtClean="0"/>
              <a:t>Modyco</a:t>
            </a:r>
            <a:r>
              <a:rPr lang="fr-FR" dirty="0" smtClean="0"/>
              <a:t>/CNRS Université Paris Ouest Nanterre</a:t>
            </a:r>
            <a:endParaRPr lang="fr-FR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101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92"/>
    </mc:Choice>
    <mc:Fallback xmlns="">
      <p:transition spd="slow" advTm="7092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cp\Desktop\Elan 6-7 novembre\boutons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24744"/>
            <a:ext cx="7992888" cy="679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Bulle ronde 10"/>
          <p:cNvSpPr/>
          <p:nvPr/>
        </p:nvSpPr>
        <p:spPr>
          <a:xfrm>
            <a:off x="6335688" y="87982"/>
            <a:ext cx="2808312" cy="1143744"/>
          </a:xfrm>
          <a:prstGeom prst="wedgeEllipseCallout">
            <a:avLst>
              <a:gd name="adj1" fmla="val -140500"/>
              <a:gd name="adj2" fmla="val 65505"/>
            </a:avLst>
          </a:prstGeom>
          <a:solidFill>
            <a:schemeClr val="bg1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002060"/>
                </a:solidFill>
              </a:rPr>
              <a:t>Passe à l’acteur au dessus</a:t>
            </a:r>
            <a:endParaRPr lang="fr-FR" b="1" dirty="0">
              <a:solidFill>
                <a:srgbClr val="002060"/>
              </a:solidFill>
            </a:endParaRPr>
          </a:p>
        </p:txBody>
      </p:sp>
      <p:sp>
        <p:nvSpPr>
          <p:cNvPr id="10" name="Bulle ronde 9"/>
          <p:cNvSpPr/>
          <p:nvPr/>
        </p:nvSpPr>
        <p:spPr>
          <a:xfrm>
            <a:off x="3659113" y="116632"/>
            <a:ext cx="2808312" cy="1143744"/>
          </a:xfrm>
          <a:prstGeom prst="wedgeEllipseCallout">
            <a:avLst>
              <a:gd name="adj1" fmla="val -58082"/>
              <a:gd name="adj2" fmla="val 63839"/>
            </a:avLst>
          </a:prstGeom>
          <a:solidFill>
            <a:schemeClr val="bg1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002060"/>
                </a:solidFill>
              </a:rPr>
              <a:t>Passe à l’acteur en dessous</a:t>
            </a:r>
            <a:endParaRPr lang="fr-FR" b="1" dirty="0">
              <a:solidFill>
                <a:srgbClr val="002060"/>
              </a:solidFill>
            </a:endParaRPr>
          </a:p>
        </p:txBody>
      </p:sp>
      <p:sp>
        <p:nvSpPr>
          <p:cNvPr id="9" name="Bulle ronde 8"/>
          <p:cNvSpPr/>
          <p:nvPr/>
        </p:nvSpPr>
        <p:spPr>
          <a:xfrm>
            <a:off x="4319972" y="5589240"/>
            <a:ext cx="2808312" cy="576064"/>
          </a:xfrm>
          <a:prstGeom prst="wedgeEllipseCallout">
            <a:avLst>
              <a:gd name="adj1" fmla="val -100139"/>
              <a:gd name="adj2" fmla="val -757477"/>
            </a:avLst>
          </a:prstGeom>
          <a:solidFill>
            <a:schemeClr val="bg1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002060"/>
                </a:solidFill>
              </a:rPr>
              <a:t>Saute à droite</a:t>
            </a:r>
            <a:endParaRPr lang="fr-FR" b="1" dirty="0">
              <a:solidFill>
                <a:srgbClr val="002060"/>
              </a:solidFill>
            </a:endParaRPr>
          </a:p>
        </p:txBody>
      </p:sp>
      <p:sp>
        <p:nvSpPr>
          <p:cNvPr id="7" name="Bulle ronde 6"/>
          <p:cNvSpPr/>
          <p:nvPr/>
        </p:nvSpPr>
        <p:spPr>
          <a:xfrm>
            <a:off x="760537" y="4437112"/>
            <a:ext cx="3096344" cy="2088232"/>
          </a:xfrm>
          <a:prstGeom prst="wedgeEllipseCallout">
            <a:avLst>
              <a:gd name="adj1" fmla="val -19788"/>
              <a:gd name="adj2" fmla="val -182650"/>
            </a:avLst>
          </a:prstGeom>
          <a:solidFill>
            <a:schemeClr val="bg1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002060"/>
                </a:solidFill>
              </a:rPr>
              <a:t>Place alternativement</a:t>
            </a:r>
          </a:p>
          <a:p>
            <a:pPr algn="ctr"/>
            <a:r>
              <a:rPr lang="fr-FR" b="1" dirty="0" smtClean="0">
                <a:solidFill>
                  <a:srgbClr val="002060"/>
                </a:solidFill>
              </a:rPr>
              <a:t>le curseur</a:t>
            </a:r>
          </a:p>
          <a:p>
            <a:pPr algn="ctr"/>
            <a:r>
              <a:rPr lang="fr-FR" b="1" dirty="0" smtClean="0">
                <a:solidFill>
                  <a:srgbClr val="002060"/>
                </a:solidFill>
              </a:rPr>
              <a:t>à gauche ou à droite de la</a:t>
            </a:r>
          </a:p>
          <a:p>
            <a:pPr algn="ctr"/>
            <a:r>
              <a:rPr lang="fr-FR" b="1" dirty="0" smtClean="0">
                <a:solidFill>
                  <a:srgbClr val="002060"/>
                </a:solidFill>
              </a:rPr>
              <a:t>sélection</a:t>
            </a:r>
            <a:endParaRPr lang="fr-FR" b="1" dirty="0">
              <a:solidFill>
                <a:srgbClr val="002060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/>
          <a:lstStyle/>
          <a:p>
            <a:r>
              <a:rPr lang="fr-FR" dirty="0" smtClean="0"/>
              <a:t>Autres boutons</a:t>
            </a:r>
            <a:endParaRPr lang="fr-FR" dirty="0"/>
          </a:p>
        </p:txBody>
      </p:sp>
      <p:sp>
        <p:nvSpPr>
          <p:cNvPr id="6" name="Bulle ronde 5"/>
          <p:cNvSpPr/>
          <p:nvPr/>
        </p:nvSpPr>
        <p:spPr>
          <a:xfrm>
            <a:off x="332706" y="2973059"/>
            <a:ext cx="3519214" cy="612068"/>
          </a:xfrm>
          <a:prstGeom prst="wedgeEllipseCallout">
            <a:avLst>
              <a:gd name="adj1" fmla="val -25660"/>
              <a:gd name="adj2" fmla="val -267633"/>
            </a:avLst>
          </a:prstGeom>
          <a:solidFill>
            <a:schemeClr val="bg1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002060"/>
                </a:solidFill>
              </a:rPr>
              <a:t>Efface la sélection</a:t>
            </a:r>
            <a:endParaRPr lang="fr-FR" b="1" dirty="0">
              <a:solidFill>
                <a:srgbClr val="002060"/>
              </a:solidFill>
            </a:endParaRPr>
          </a:p>
        </p:txBody>
      </p:sp>
      <p:sp>
        <p:nvSpPr>
          <p:cNvPr id="5" name="Bulle ronde 4"/>
          <p:cNvSpPr/>
          <p:nvPr/>
        </p:nvSpPr>
        <p:spPr>
          <a:xfrm>
            <a:off x="323528" y="2208591"/>
            <a:ext cx="3096344" cy="612068"/>
          </a:xfrm>
          <a:prstGeom prst="wedgeEllipseCallout">
            <a:avLst>
              <a:gd name="adj1" fmla="val -34862"/>
              <a:gd name="adj2" fmla="val -129131"/>
            </a:avLst>
          </a:prstGeom>
          <a:solidFill>
            <a:schemeClr val="bg1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002060"/>
                </a:solidFill>
              </a:rPr>
              <a:t>Joue la sélection</a:t>
            </a:r>
            <a:endParaRPr lang="fr-FR" b="1" dirty="0">
              <a:solidFill>
                <a:srgbClr val="002060"/>
              </a:solidFill>
            </a:endParaRPr>
          </a:p>
        </p:txBody>
      </p:sp>
      <p:sp>
        <p:nvSpPr>
          <p:cNvPr id="8" name="Bulle ronde 7"/>
          <p:cNvSpPr/>
          <p:nvPr/>
        </p:nvSpPr>
        <p:spPr>
          <a:xfrm>
            <a:off x="4139952" y="3516424"/>
            <a:ext cx="2808312" cy="1800200"/>
          </a:xfrm>
          <a:prstGeom prst="wedgeEllipseCallout">
            <a:avLst>
              <a:gd name="adj1" fmla="val -114046"/>
              <a:gd name="adj2" fmla="val -163091"/>
            </a:avLst>
          </a:prstGeom>
          <a:solidFill>
            <a:schemeClr val="bg1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002060"/>
                </a:solidFill>
              </a:rPr>
              <a:t>Saute à l’annotation à gauche pour le même acteur</a:t>
            </a:r>
            <a:endParaRPr lang="fr-FR" b="1" dirty="0">
              <a:solidFill>
                <a:srgbClr val="002060"/>
              </a:solidFill>
            </a:endParaRPr>
          </a:p>
        </p:txBody>
      </p:sp>
      <p:sp>
        <p:nvSpPr>
          <p:cNvPr id="12" name="Bulle ronde 11"/>
          <p:cNvSpPr/>
          <p:nvPr/>
        </p:nvSpPr>
        <p:spPr>
          <a:xfrm>
            <a:off x="6012160" y="1638189"/>
            <a:ext cx="2808312" cy="571872"/>
          </a:xfrm>
          <a:prstGeom prst="wedgeEllipseCallout">
            <a:avLst>
              <a:gd name="adj1" fmla="val -39427"/>
              <a:gd name="adj2" fmla="val -81899"/>
            </a:avLst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002060"/>
                </a:solidFill>
              </a:rPr>
              <a:t>Joue en boucle</a:t>
            </a:r>
            <a:endParaRPr lang="fr-FR" b="1" dirty="0">
              <a:solidFill>
                <a:srgbClr val="002060"/>
              </a:solidFill>
            </a:endParaRPr>
          </a:p>
        </p:txBody>
      </p:sp>
      <p:sp>
        <p:nvSpPr>
          <p:cNvPr id="13" name="Bulle ronde 12"/>
          <p:cNvSpPr/>
          <p:nvPr/>
        </p:nvSpPr>
        <p:spPr>
          <a:xfrm>
            <a:off x="5652120" y="2362597"/>
            <a:ext cx="2808312" cy="1153827"/>
          </a:xfrm>
          <a:prstGeom prst="wedgeEllipseCallout">
            <a:avLst>
              <a:gd name="adj1" fmla="val -78432"/>
              <a:gd name="adj2" fmla="val -123820"/>
            </a:avLst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002060"/>
                </a:solidFill>
              </a:rPr>
              <a:t>Jouer le média permet de sélectionner</a:t>
            </a:r>
            <a:endParaRPr lang="fr-FR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7641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 animBg="1"/>
      <p:bldP spid="9" grpId="0" animBg="1"/>
      <p:bldP spid="7" grpId="0" animBg="1"/>
      <p:bldP spid="6" grpId="0" animBg="1"/>
      <p:bldP spid="5" grpId="0" animBg="1"/>
      <p:bldP spid="8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467600" cy="490066"/>
          </a:xfrm>
        </p:spPr>
        <p:txBody>
          <a:bodyPr>
            <a:normAutofit fontScale="90000"/>
          </a:bodyPr>
          <a:lstStyle/>
          <a:p>
            <a:r>
              <a:rPr lang="fr-FR" dirty="0"/>
              <a:t>Créer un acteur, un </a:t>
            </a:r>
            <a:r>
              <a:rPr lang="fr-FR" dirty="0" smtClean="0"/>
              <a:t>type, un vocabulaire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67544" y="764704"/>
            <a:ext cx="7467600" cy="5832648"/>
          </a:xfrm>
        </p:spPr>
        <p:txBody>
          <a:bodyPr>
            <a:normAutofit fontScale="92500" lnSpcReduction="10000"/>
          </a:bodyPr>
          <a:lstStyle/>
          <a:p>
            <a:r>
              <a:rPr lang="fr-FR" dirty="0" smtClean="0"/>
              <a:t>Les </a:t>
            </a:r>
            <a:r>
              <a:rPr lang="fr-FR" b="1" dirty="0">
                <a:solidFill>
                  <a:srgbClr val="FF0000"/>
                </a:solidFill>
              </a:rPr>
              <a:t>acteurs-</a:t>
            </a:r>
            <a:r>
              <a:rPr lang="fr-FR" b="1" dirty="0" smtClean="0">
                <a:solidFill>
                  <a:srgbClr val="FF0000"/>
                </a:solidFill>
              </a:rPr>
              <a:t>tiers</a:t>
            </a:r>
          </a:p>
          <a:p>
            <a:pPr lvl="1"/>
            <a:r>
              <a:rPr lang="fr-FR" dirty="0" smtClean="0"/>
              <a:t>Les </a:t>
            </a:r>
            <a:r>
              <a:rPr lang="fr-FR" dirty="0" smtClean="0">
                <a:solidFill>
                  <a:srgbClr val="0000FF"/>
                </a:solidFill>
              </a:rPr>
              <a:t>acteurs </a:t>
            </a:r>
            <a:r>
              <a:rPr lang="fr-FR" dirty="0" smtClean="0">
                <a:solidFill>
                  <a:srgbClr val="0000FF"/>
                </a:solidFill>
              </a:rPr>
              <a:t>principaux</a:t>
            </a:r>
            <a:r>
              <a:rPr lang="fr-FR" dirty="0" smtClean="0"/>
              <a:t>:</a:t>
            </a:r>
            <a:endParaRPr lang="fr-FR" dirty="0" smtClean="0"/>
          </a:p>
          <a:p>
            <a:pPr lvl="2"/>
            <a:r>
              <a:rPr lang="fr-FR" dirty="0" smtClean="0"/>
              <a:t>un contenu (la transcription)</a:t>
            </a:r>
          </a:p>
          <a:p>
            <a:pPr lvl="2"/>
            <a:r>
              <a:rPr lang="fr-FR" dirty="0" smtClean="0"/>
              <a:t>un type linguistique</a:t>
            </a:r>
          </a:p>
          <a:p>
            <a:pPr lvl="2"/>
            <a:r>
              <a:rPr lang="fr-FR" dirty="0" smtClean="0"/>
              <a:t>des sous-parties optionnelles: les tiers</a:t>
            </a:r>
            <a:endParaRPr lang="fr-FR" dirty="0"/>
          </a:p>
          <a:p>
            <a:pPr lvl="1"/>
            <a:r>
              <a:rPr lang="fr-FR" dirty="0" smtClean="0"/>
              <a:t>Les </a:t>
            </a:r>
            <a:r>
              <a:rPr lang="fr-FR" dirty="0" smtClean="0">
                <a:solidFill>
                  <a:srgbClr val="0000FF"/>
                </a:solidFill>
              </a:rPr>
              <a:t>acteurs dépendants </a:t>
            </a:r>
            <a:r>
              <a:rPr lang="fr-FR" dirty="0" smtClean="0"/>
              <a:t>des acteurs </a:t>
            </a:r>
            <a:r>
              <a:rPr lang="fr-FR" dirty="0" smtClean="0"/>
              <a:t>principaux:</a:t>
            </a:r>
            <a:endParaRPr lang="fr-FR" dirty="0" smtClean="0"/>
          </a:p>
          <a:p>
            <a:pPr lvl="2"/>
            <a:r>
              <a:rPr lang="fr-FR" dirty="0" smtClean="0"/>
              <a:t>un parent et une relation avec ce parent</a:t>
            </a:r>
          </a:p>
          <a:p>
            <a:pPr lvl="2"/>
            <a:r>
              <a:rPr lang="fr-FR" dirty="0"/>
              <a:t>un contenu </a:t>
            </a:r>
            <a:r>
              <a:rPr lang="fr-FR" dirty="0" smtClean="0"/>
              <a:t>(tout type de valeur)</a:t>
            </a:r>
            <a:endParaRPr lang="fr-FR" dirty="0"/>
          </a:p>
          <a:p>
            <a:pPr lvl="2"/>
            <a:r>
              <a:rPr lang="fr-FR" dirty="0"/>
              <a:t>un type linguistique</a:t>
            </a:r>
          </a:p>
          <a:p>
            <a:pPr lvl="2"/>
            <a:r>
              <a:rPr lang="fr-FR" dirty="0"/>
              <a:t>des sous-parties optionnelles: </a:t>
            </a:r>
            <a:r>
              <a:rPr lang="fr-FR" dirty="0" smtClean="0"/>
              <a:t>d’autres tiers</a:t>
            </a:r>
          </a:p>
          <a:p>
            <a:r>
              <a:rPr lang="fr-FR" dirty="0" smtClean="0"/>
              <a:t>Les </a:t>
            </a:r>
            <a:r>
              <a:rPr lang="fr-FR" b="1" dirty="0" smtClean="0">
                <a:solidFill>
                  <a:srgbClr val="FF0000"/>
                </a:solidFill>
              </a:rPr>
              <a:t>types</a:t>
            </a:r>
            <a:r>
              <a:rPr lang="fr-FR" dirty="0" smtClean="0"/>
              <a:t> (format des </a:t>
            </a:r>
            <a:r>
              <a:rPr lang="fr-FR" dirty="0" smtClean="0"/>
              <a:t>acteurs/tiers</a:t>
            </a:r>
            <a:r>
              <a:rPr lang="fr-FR" dirty="0" smtClean="0"/>
              <a:t>)</a:t>
            </a:r>
          </a:p>
          <a:p>
            <a:pPr lvl="1"/>
            <a:r>
              <a:rPr lang="fr-FR" dirty="0" smtClean="0"/>
              <a:t>4 types de format selon la relation au parent</a:t>
            </a:r>
          </a:p>
          <a:p>
            <a:pPr lvl="1"/>
            <a:r>
              <a:rPr lang="fr-FR" dirty="0" smtClean="0"/>
              <a:t>temporel, inclus, association, division symbolique</a:t>
            </a:r>
            <a:endParaRPr lang="fr-FR" dirty="0"/>
          </a:p>
          <a:p>
            <a:r>
              <a:rPr lang="fr-FR" dirty="0" smtClean="0"/>
              <a:t>Les </a:t>
            </a:r>
            <a:r>
              <a:rPr lang="fr-FR" b="1" dirty="0" smtClean="0">
                <a:solidFill>
                  <a:srgbClr val="FF0000"/>
                </a:solidFill>
              </a:rPr>
              <a:t>vocabulaires </a:t>
            </a:r>
            <a:r>
              <a:rPr lang="fr-FR" dirty="0" smtClean="0"/>
              <a:t>(insérés dans les types)</a:t>
            </a:r>
            <a:endParaRPr lang="fr-FR" dirty="0" smtClean="0"/>
          </a:p>
          <a:p>
            <a:pPr lvl="1"/>
            <a:r>
              <a:rPr lang="fr-FR" dirty="0" smtClean="0"/>
              <a:t>tous les contenus insérés dans ELAN peuvent être constitués de données au format texte libre ou </a:t>
            </a:r>
            <a:r>
              <a:rPr lang="fr-FR" b="1" dirty="0" smtClean="0">
                <a:solidFill>
                  <a:srgbClr val="0000FF"/>
                </a:solidFill>
              </a:rPr>
              <a:t>d’éléments figurant dans un vocabulaire contrôlé</a:t>
            </a:r>
            <a:r>
              <a:rPr lang="fr-FR" dirty="0" smtClean="0"/>
              <a:t> (permet un codage de qualité)</a:t>
            </a:r>
          </a:p>
        </p:txBody>
      </p:sp>
    </p:spTree>
    <p:extLst>
      <p:ext uri="{BB962C8B-B14F-4D97-AF65-F5344CB8AC3E}">
        <p14:creationId xmlns:p14="http://schemas.microsoft.com/office/powerpoint/2010/main" val="32108825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6" name="Connecteur droit 65"/>
          <p:cNvCxnSpPr>
            <a:endCxn id="24" idx="1"/>
          </p:cNvCxnSpPr>
          <p:nvPr/>
        </p:nvCxnSpPr>
        <p:spPr>
          <a:xfrm flipV="1">
            <a:off x="6588224" y="3068960"/>
            <a:ext cx="1368152" cy="208823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Connecteur droit 64"/>
          <p:cNvCxnSpPr/>
          <p:nvPr/>
        </p:nvCxnSpPr>
        <p:spPr>
          <a:xfrm flipV="1">
            <a:off x="6588224" y="2132856"/>
            <a:ext cx="1080120" cy="172819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6"/>
          <p:cNvCxnSpPr>
            <a:endCxn id="19" idx="0"/>
          </p:cNvCxnSpPr>
          <p:nvPr/>
        </p:nvCxnSpPr>
        <p:spPr>
          <a:xfrm flipH="1">
            <a:off x="899592" y="1556792"/>
            <a:ext cx="360040" cy="1224136"/>
          </a:xfrm>
          <a:prstGeom prst="line">
            <a:avLst/>
          </a:prstGeom>
          <a:ln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8" name="Connecteur droit 37"/>
          <p:cNvCxnSpPr/>
          <p:nvPr/>
        </p:nvCxnSpPr>
        <p:spPr>
          <a:xfrm>
            <a:off x="1403648" y="1556792"/>
            <a:ext cx="216024" cy="1224136"/>
          </a:xfrm>
          <a:prstGeom prst="line">
            <a:avLst/>
          </a:prstGeom>
          <a:ln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9" name="Connecteur droit 38"/>
          <p:cNvCxnSpPr>
            <a:stCxn id="5" idx="2"/>
          </p:cNvCxnSpPr>
          <p:nvPr/>
        </p:nvCxnSpPr>
        <p:spPr>
          <a:xfrm>
            <a:off x="1511660" y="1556792"/>
            <a:ext cx="756084" cy="1224136"/>
          </a:xfrm>
          <a:prstGeom prst="line">
            <a:avLst/>
          </a:prstGeom>
          <a:ln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0" name="Connecteur droit 39"/>
          <p:cNvCxnSpPr/>
          <p:nvPr/>
        </p:nvCxnSpPr>
        <p:spPr>
          <a:xfrm>
            <a:off x="1691680" y="1556792"/>
            <a:ext cx="1224136" cy="1224136"/>
          </a:xfrm>
          <a:prstGeom prst="line">
            <a:avLst/>
          </a:prstGeom>
          <a:ln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1" name="Connecteur droit 40"/>
          <p:cNvCxnSpPr/>
          <p:nvPr/>
        </p:nvCxnSpPr>
        <p:spPr>
          <a:xfrm>
            <a:off x="1835696" y="1556792"/>
            <a:ext cx="1728192" cy="1224136"/>
          </a:xfrm>
          <a:prstGeom prst="line">
            <a:avLst/>
          </a:prstGeom>
          <a:ln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4" name="Rectangle à coins arrondis 3"/>
          <p:cNvSpPr/>
          <p:nvPr/>
        </p:nvSpPr>
        <p:spPr>
          <a:xfrm>
            <a:off x="1403648" y="476672"/>
            <a:ext cx="5184576" cy="36004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ENFANT</a:t>
            </a:r>
            <a:endParaRPr lang="fr-FR" dirty="0"/>
          </a:p>
        </p:txBody>
      </p:sp>
      <p:sp>
        <p:nvSpPr>
          <p:cNvPr id="5" name="Rectangle à coins arrondis 4"/>
          <p:cNvSpPr/>
          <p:nvPr/>
        </p:nvSpPr>
        <p:spPr>
          <a:xfrm>
            <a:off x="1043608" y="1268760"/>
            <a:ext cx="936104" cy="28803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Mot 1</a:t>
            </a:r>
            <a:endParaRPr lang="fr-FR" dirty="0"/>
          </a:p>
        </p:txBody>
      </p:sp>
      <p:sp>
        <p:nvSpPr>
          <p:cNvPr id="6" name="Rectangle à coins arrondis 5"/>
          <p:cNvSpPr/>
          <p:nvPr/>
        </p:nvSpPr>
        <p:spPr>
          <a:xfrm>
            <a:off x="2267744" y="1268760"/>
            <a:ext cx="936104" cy="28803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Mot 2</a:t>
            </a:r>
            <a:endParaRPr lang="fr-FR" dirty="0"/>
          </a:p>
        </p:txBody>
      </p:sp>
      <p:sp>
        <p:nvSpPr>
          <p:cNvPr id="7" name="Rectangle à coins arrondis 6"/>
          <p:cNvSpPr/>
          <p:nvPr/>
        </p:nvSpPr>
        <p:spPr>
          <a:xfrm>
            <a:off x="3419872" y="1268760"/>
            <a:ext cx="936104" cy="28803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Mot 3</a:t>
            </a:r>
            <a:endParaRPr lang="fr-FR" dirty="0"/>
          </a:p>
        </p:txBody>
      </p:sp>
      <p:sp>
        <p:nvSpPr>
          <p:cNvPr id="8" name="Rectangle à coins arrondis 7"/>
          <p:cNvSpPr/>
          <p:nvPr/>
        </p:nvSpPr>
        <p:spPr>
          <a:xfrm>
            <a:off x="4644008" y="1268760"/>
            <a:ext cx="936104" cy="28803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Mot 4</a:t>
            </a:r>
            <a:endParaRPr lang="fr-FR" dirty="0"/>
          </a:p>
        </p:txBody>
      </p:sp>
      <p:sp>
        <p:nvSpPr>
          <p:cNvPr id="9" name="Rectangle à coins arrondis 8"/>
          <p:cNvSpPr/>
          <p:nvPr/>
        </p:nvSpPr>
        <p:spPr>
          <a:xfrm>
            <a:off x="5940152" y="1268760"/>
            <a:ext cx="936104" cy="28803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Mot 5</a:t>
            </a:r>
            <a:endParaRPr lang="fr-FR" dirty="0"/>
          </a:p>
        </p:txBody>
      </p:sp>
      <p:sp>
        <p:nvSpPr>
          <p:cNvPr id="11" name="Rogner un rectangle avec un coin diagonal 10"/>
          <p:cNvSpPr/>
          <p:nvPr/>
        </p:nvSpPr>
        <p:spPr>
          <a:xfrm>
            <a:off x="7092280" y="476672"/>
            <a:ext cx="1584176" cy="288032"/>
          </a:xfrm>
          <a:prstGeom prst="snip2Diag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neutre</a:t>
            </a:r>
            <a:endParaRPr lang="fr-FR" dirty="0"/>
          </a:p>
        </p:txBody>
      </p:sp>
      <p:sp>
        <p:nvSpPr>
          <p:cNvPr id="12" name="Rogner un rectangle avec un coin diagonal 11"/>
          <p:cNvSpPr/>
          <p:nvPr/>
        </p:nvSpPr>
        <p:spPr>
          <a:xfrm>
            <a:off x="7164288" y="1268760"/>
            <a:ext cx="1584176" cy="288032"/>
          </a:xfrm>
          <a:prstGeom prst="snip2Diag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orthogr</a:t>
            </a:r>
            <a:r>
              <a:rPr lang="fr-FR" dirty="0" smtClean="0"/>
              <a:t>aphe</a:t>
            </a:r>
            <a:endParaRPr lang="fr-FR" dirty="0"/>
          </a:p>
        </p:txBody>
      </p:sp>
      <p:sp>
        <p:nvSpPr>
          <p:cNvPr id="13" name="Rectangle à coins arrondis 12"/>
          <p:cNvSpPr/>
          <p:nvPr/>
        </p:nvSpPr>
        <p:spPr>
          <a:xfrm>
            <a:off x="1043608" y="1844824"/>
            <a:ext cx="936104" cy="288032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Cat 1</a:t>
            </a:r>
            <a:endParaRPr lang="fr-FR" dirty="0"/>
          </a:p>
        </p:txBody>
      </p:sp>
      <p:sp>
        <p:nvSpPr>
          <p:cNvPr id="14" name="Rectangle à coins arrondis 13"/>
          <p:cNvSpPr/>
          <p:nvPr/>
        </p:nvSpPr>
        <p:spPr>
          <a:xfrm>
            <a:off x="2267744" y="1844824"/>
            <a:ext cx="936104" cy="288032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Cat 2</a:t>
            </a:r>
            <a:endParaRPr lang="fr-FR" dirty="0"/>
          </a:p>
        </p:txBody>
      </p:sp>
      <p:sp>
        <p:nvSpPr>
          <p:cNvPr id="15" name="Rectangle à coins arrondis 14"/>
          <p:cNvSpPr/>
          <p:nvPr/>
        </p:nvSpPr>
        <p:spPr>
          <a:xfrm>
            <a:off x="3419872" y="1844824"/>
            <a:ext cx="936104" cy="288032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Cat 3</a:t>
            </a:r>
            <a:endParaRPr lang="fr-FR" dirty="0"/>
          </a:p>
        </p:txBody>
      </p:sp>
      <p:sp>
        <p:nvSpPr>
          <p:cNvPr id="16" name="Rectangle à coins arrondis 15"/>
          <p:cNvSpPr/>
          <p:nvPr/>
        </p:nvSpPr>
        <p:spPr>
          <a:xfrm>
            <a:off x="4644008" y="1844824"/>
            <a:ext cx="936104" cy="288032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Cat 4</a:t>
            </a:r>
            <a:endParaRPr lang="fr-FR" dirty="0"/>
          </a:p>
        </p:txBody>
      </p:sp>
      <p:sp>
        <p:nvSpPr>
          <p:cNvPr id="17" name="Rectangle à coins arrondis 16"/>
          <p:cNvSpPr/>
          <p:nvPr/>
        </p:nvSpPr>
        <p:spPr>
          <a:xfrm>
            <a:off x="5940152" y="1844824"/>
            <a:ext cx="936104" cy="288032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Cat 5</a:t>
            </a:r>
            <a:endParaRPr lang="fr-FR" dirty="0"/>
          </a:p>
        </p:txBody>
      </p:sp>
      <p:sp>
        <p:nvSpPr>
          <p:cNvPr id="18" name="Rogner un rectangle avec un coin diagonal 17"/>
          <p:cNvSpPr/>
          <p:nvPr/>
        </p:nvSpPr>
        <p:spPr>
          <a:xfrm>
            <a:off x="7164288" y="1844824"/>
            <a:ext cx="1584176" cy="288032"/>
          </a:xfrm>
          <a:prstGeom prst="snip2Diag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syntaxe</a:t>
            </a:r>
            <a:endParaRPr lang="fr-FR" dirty="0"/>
          </a:p>
        </p:txBody>
      </p:sp>
      <p:sp>
        <p:nvSpPr>
          <p:cNvPr id="19" name="Ellipse 18"/>
          <p:cNvSpPr/>
          <p:nvPr/>
        </p:nvSpPr>
        <p:spPr>
          <a:xfrm>
            <a:off x="611560" y="2780928"/>
            <a:ext cx="576064" cy="504056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p1</a:t>
            </a:r>
            <a:endParaRPr lang="fr-FR" sz="1600" dirty="0"/>
          </a:p>
        </p:txBody>
      </p:sp>
      <p:sp>
        <p:nvSpPr>
          <p:cNvPr id="20" name="Ellipse 19"/>
          <p:cNvSpPr/>
          <p:nvPr/>
        </p:nvSpPr>
        <p:spPr>
          <a:xfrm>
            <a:off x="1259632" y="2780928"/>
            <a:ext cx="576064" cy="504056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p1</a:t>
            </a:r>
            <a:endParaRPr lang="fr-FR" sz="1600" dirty="0"/>
          </a:p>
        </p:txBody>
      </p:sp>
      <p:sp>
        <p:nvSpPr>
          <p:cNvPr id="21" name="Ellipse 20"/>
          <p:cNvSpPr/>
          <p:nvPr/>
        </p:nvSpPr>
        <p:spPr>
          <a:xfrm>
            <a:off x="1907704" y="2780928"/>
            <a:ext cx="576064" cy="504056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p1</a:t>
            </a:r>
            <a:endParaRPr lang="fr-FR" sz="1600" dirty="0"/>
          </a:p>
        </p:txBody>
      </p:sp>
      <p:sp>
        <p:nvSpPr>
          <p:cNvPr id="22" name="Ellipse 21"/>
          <p:cNvSpPr/>
          <p:nvPr/>
        </p:nvSpPr>
        <p:spPr>
          <a:xfrm>
            <a:off x="2555776" y="2780928"/>
            <a:ext cx="576064" cy="504056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p1</a:t>
            </a:r>
            <a:endParaRPr lang="fr-FR" sz="1600" dirty="0"/>
          </a:p>
        </p:txBody>
      </p:sp>
      <p:sp>
        <p:nvSpPr>
          <p:cNvPr id="23" name="Ellipse 22"/>
          <p:cNvSpPr/>
          <p:nvPr/>
        </p:nvSpPr>
        <p:spPr>
          <a:xfrm>
            <a:off x="3203848" y="2780928"/>
            <a:ext cx="576064" cy="504056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p1</a:t>
            </a:r>
            <a:endParaRPr lang="fr-FR" sz="1600" dirty="0"/>
          </a:p>
        </p:txBody>
      </p:sp>
      <p:sp>
        <p:nvSpPr>
          <p:cNvPr id="24" name="Rogner un rectangle avec un coin diagonal 23"/>
          <p:cNvSpPr/>
          <p:nvPr/>
        </p:nvSpPr>
        <p:spPr>
          <a:xfrm>
            <a:off x="7164288" y="2780928"/>
            <a:ext cx="1584176" cy="288032"/>
          </a:xfrm>
          <a:prstGeom prst="snip2Diag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phoneme</a:t>
            </a:r>
            <a:endParaRPr lang="fr-FR" dirty="0"/>
          </a:p>
        </p:txBody>
      </p:sp>
      <p:cxnSp>
        <p:nvCxnSpPr>
          <p:cNvPr id="26" name="Connecteur droit 25"/>
          <p:cNvCxnSpPr/>
          <p:nvPr/>
        </p:nvCxnSpPr>
        <p:spPr>
          <a:xfrm flipH="1">
            <a:off x="1547664" y="836712"/>
            <a:ext cx="432048" cy="432048"/>
          </a:xfrm>
          <a:prstGeom prst="line">
            <a:avLst/>
          </a:prstGeom>
          <a:ln w="190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/>
          <p:cNvCxnSpPr>
            <a:endCxn id="6" idx="0"/>
          </p:cNvCxnSpPr>
          <p:nvPr/>
        </p:nvCxnSpPr>
        <p:spPr>
          <a:xfrm flipH="1">
            <a:off x="2735796" y="836712"/>
            <a:ext cx="108012" cy="432048"/>
          </a:xfrm>
          <a:prstGeom prst="line">
            <a:avLst/>
          </a:prstGeom>
          <a:ln w="190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/>
          <p:cNvCxnSpPr>
            <a:endCxn id="7" idx="0"/>
          </p:cNvCxnSpPr>
          <p:nvPr/>
        </p:nvCxnSpPr>
        <p:spPr>
          <a:xfrm flipH="1">
            <a:off x="3887924" y="836712"/>
            <a:ext cx="36004" cy="432048"/>
          </a:xfrm>
          <a:prstGeom prst="line">
            <a:avLst/>
          </a:prstGeom>
          <a:ln w="190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/>
          <p:cNvCxnSpPr>
            <a:endCxn id="8" idx="0"/>
          </p:cNvCxnSpPr>
          <p:nvPr/>
        </p:nvCxnSpPr>
        <p:spPr>
          <a:xfrm flipH="1">
            <a:off x="5112060" y="836712"/>
            <a:ext cx="108012" cy="432048"/>
          </a:xfrm>
          <a:prstGeom prst="line">
            <a:avLst/>
          </a:prstGeom>
          <a:ln w="190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/>
          <p:cNvCxnSpPr>
            <a:endCxn id="9" idx="0"/>
          </p:cNvCxnSpPr>
          <p:nvPr/>
        </p:nvCxnSpPr>
        <p:spPr>
          <a:xfrm>
            <a:off x="6228184" y="836712"/>
            <a:ext cx="180020" cy="432048"/>
          </a:xfrm>
          <a:prstGeom prst="line">
            <a:avLst/>
          </a:prstGeom>
          <a:ln w="190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/>
          <p:cNvCxnSpPr>
            <a:endCxn id="13" idx="0"/>
          </p:cNvCxnSpPr>
          <p:nvPr/>
        </p:nvCxnSpPr>
        <p:spPr>
          <a:xfrm flipH="1">
            <a:off x="1511660" y="1556792"/>
            <a:ext cx="36004" cy="288032"/>
          </a:xfrm>
          <a:prstGeom prst="line">
            <a:avLst/>
          </a:prstGeom>
          <a:ln w="190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/>
          <p:cNvCxnSpPr>
            <a:endCxn id="14" idx="0"/>
          </p:cNvCxnSpPr>
          <p:nvPr/>
        </p:nvCxnSpPr>
        <p:spPr>
          <a:xfrm flipH="1">
            <a:off x="2735796" y="1556792"/>
            <a:ext cx="36004" cy="288032"/>
          </a:xfrm>
          <a:prstGeom prst="line">
            <a:avLst/>
          </a:prstGeom>
          <a:ln w="190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/>
          <p:cNvCxnSpPr>
            <a:endCxn id="15" idx="0"/>
          </p:cNvCxnSpPr>
          <p:nvPr/>
        </p:nvCxnSpPr>
        <p:spPr>
          <a:xfrm flipH="1">
            <a:off x="3887924" y="1556792"/>
            <a:ext cx="36004" cy="288032"/>
          </a:xfrm>
          <a:prstGeom prst="line">
            <a:avLst/>
          </a:prstGeom>
          <a:ln w="190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/>
          <p:cNvCxnSpPr>
            <a:endCxn id="16" idx="0"/>
          </p:cNvCxnSpPr>
          <p:nvPr/>
        </p:nvCxnSpPr>
        <p:spPr>
          <a:xfrm flipH="1">
            <a:off x="5112060" y="1556792"/>
            <a:ext cx="36004" cy="288032"/>
          </a:xfrm>
          <a:prstGeom prst="line">
            <a:avLst/>
          </a:prstGeom>
          <a:ln w="190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35"/>
          <p:cNvCxnSpPr>
            <a:endCxn id="17" idx="0"/>
          </p:cNvCxnSpPr>
          <p:nvPr/>
        </p:nvCxnSpPr>
        <p:spPr>
          <a:xfrm flipH="1">
            <a:off x="6408204" y="1556792"/>
            <a:ext cx="108012" cy="288032"/>
          </a:xfrm>
          <a:prstGeom prst="line">
            <a:avLst/>
          </a:prstGeom>
          <a:ln w="190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Hexagone 61"/>
          <p:cNvSpPr/>
          <p:nvPr/>
        </p:nvSpPr>
        <p:spPr>
          <a:xfrm>
            <a:off x="4788024" y="3645024"/>
            <a:ext cx="1944216" cy="1008112"/>
          </a:xfrm>
          <a:prstGeom prst="hexagon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Catégories</a:t>
            </a:r>
          </a:p>
          <a:p>
            <a:pPr algn="ctr"/>
            <a:r>
              <a:rPr lang="fr-FR" dirty="0"/>
              <a:t>syntaxiques</a:t>
            </a:r>
            <a:endParaRPr lang="fr-FR" dirty="0"/>
          </a:p>
        </p:txBody>
      </p:sp>
      <p:sp>
        <p:nvSpPr>
          <p:cNvPr id="63" name="Hexagone 62"/>
          <p:cNvSpPr/>
          <p:nvPr/>
        </p:nvSpPr>
        <p:spPr>
          <a:xfrm>
            <a:off x="4788024" y="4941168"/>
            <a:ext cx="1944216" cy="1008112"/>
          </a:xfrm>
          <a:prstGeom prst="hexagon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Phonèmes</a:t>
            </a:r>
            <a:endParaRPr lang="fr-FR" dirty="0"/>
          </a:p>
          <a:p>
            <a:pPr algn="ctr"/>
            <a:r>
              <a:rPr lang="fr-FR" dirty="0" smtClean="0"/>
              <a:t>du français</a:t>
            </a:r>
            <a:endParaRPr lang="fr-FR" dirty="0"/>
          </a:p>
        </p:txBody>
      </p:sp>
      <p:sp>
        <p:nvSpPr>
          <p:cNvPr id="69" name="Accolade ouvrante 68"/>
          <p:cNvSpPr/>
          <p:nvPr/>
        </p:nvSpPr>
        <p:spPr>
          <a:xfrm>
            <a:off x="3707904" y="3717032"/>
            <a:ext cx="720080" cy="2138536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0" name="ZoneTexte 69"/>
          <p:cNvSpPr txBox="1"/>
          <p:nvPr/>
        </p:nvSpPr>
        <p:spPr>
          <a:xfrm>
            <a:off x="1187624" y="4581128"/>
            <a:ext cx="2484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/>
              <a:t>Vocabulaire </a:t>
            </a:r>
            <a:r>
              <a:rPr lang="fr-FR" dirty="0" smtClean="0"/>
              <a:t>contrôlés</a:t>
            </a:r>
            <a:endParaRPr lang="fr-FR" dirty="0"/>
          </a:p>
        </p:txBody>
      </p:sp>
      <p:sp>
        <p:nvSpPr>
          <p:cNvPr id="71" name="ZoneTexte 70"/>
          <p:cNvSpPr txBox="1"/>
          <p:nvPr/>
        </p:nvSpPr>
        <p:spPr>
          <a:xfrm>
            <a:off x="7452320" y="21076"/>
            <a:ext cx="8174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Types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115539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62" grpId="0" animBg="1"/>
      <p:bldP spid="63" grpId="0" animBg="1"/>
      <p:bldP spid="69" grpId="0" animBg="1"/>
      <p:bldP spid="70" grpId="0"/>
      <p:bldP spid="7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/>
          <a:lstStyle/>
          <a:p>
            <a:r>
              <a:rPr lang="fr-FR" dirty="0" smtClean="0"/>
              <a:t>Définition des types linguistiques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1340768"/>
            <a:ext cx="7467600" cy="5133184"/>
          </a:xfrm>
        </p:spPr>
        <p:txBody>
          <a:bodyPr/>
          <a:lstStyle/>
          <a:p>
            <a:r>
              <a:rPr lang="fr-FR" dirty="0" smtClean="0"/>
              <a:t>Nom du type</a:t>
            </a:r>
          </a:p>
          <a:p>
            <a:r>
              <a:rPr lang="fr-FR" dirty="0" smtClean="0"/>
              <a:t>Mode d’alignement = Stéréotype</a:t>
            </a:r>
          </a:p>
          <a:p>
            <a:pPr lvl="1"/>
            <a:r>
              <a:rPr lang="fr-FR" dirty="0" smtClean="0"/>
              <a:t>none, </a:t>
            </a:r>
          </a:p>
          <a:p>
            <a:pPr lvl="1"/>
            <a:r>
              <a:rPr lang="fr-FR" dirty="0" smtClean="0"/>
              <a:t>time subdivision,</a:t>
            </a:r>
          </a:p>
          <a:p>
            <a:pPr lvl="1"/>
            <a:r>
              <a:rPr lang="fr-FR" dirty="0" err="1" smtClean="0"/>
              <a:t>included</a:t>
            </a:r>
            <a:r>
              <a:rPr lang="fr-FR" dirty="0" smtClean="0"/>
              <a:t> in,</a:t>
            </a:r>
          </a:p>
          <a:p>
            <a:pPr lvl="1"/>
            <a:r>
              <a:rPr lang="fr-FR" dirty="0" err="1" smtClean="0"/>
              <a:t>symbolic</a:t>
            </a:r>
            <a:r>
              <a:rPr lang="fr-FR" dirty="0" smtClean="0"/>
              <a:t> subdivision,</a:t>
            </a:r>
          </a:p>
          <a:p>
            <a:pPr lvl="1"/>
            <a:r>
              <a:rPr lang="fr-FR" dirty="0" err="1" smtClean="0"/>
              <a:t>symbolic</a:t>
            </a:r>
            <a:r>
              <a:rPr lang="fr-FR" dirty="0" smtClean="0"/>
              <a:t> association.</a:t>
            </a:r>
          </a:p>
          <a:p>
            <a:r>
              <a:rPr lang="fr-FR" dirty="0" err="1" smtClean="0"/>
              <a:t>Lexicon</a:t>
            </a:r>
            <a:endParaRPr lang="fr-FR" dirty="0"/>
          </a:p>
          <a:p>
            <a:pPr lvl="1"/>
            <a:r>
              <a:rPr lang="fr-FR" dirty="0" smtClean="0"/>
              <a:t>vocabulaire contrôlé s’il y en a un de disponible</a:t>
            </a:r>
            <a:endParaRPr lang="fr-FR" dirty="0"/>
          </a:p>
        </p:txBody>
      </p:sp>
      <p:pic>
        <p:nvPicPr>
          <p:cNvPr id="1026" name="Picture 2" descr="C:\Users\cp\Desktop\Elan 6-7 novembre\typ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844824"/>
            <a:ext cx="6278563" cy="4792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87266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Définition des acteurs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FR" dirty="0" smtClean="0"/>
              <a:t>Nom de l’acteur</a:t>
            </a:r>
          </a:p>
          <a:p>
            <a:r>
              <a:rPr lang="fr-FR" dirty="0" smtClean="0"/>
              <a:t>Participant</a:t>
            </a:r>
          </a:p>
          <a:p>
            <a:r>
              <a:rPr lang="fr-FR" dirty="0" smtClean="0"/>
              <a:t>Annotateur</a:t>
            </a:r>
          </a:p>
          <a:p>
            <a:r>
              <a:rPr lang="fr-FR" dirty="0" smtClean="0"/>
              <a:t>Parent de l’acteur (si type linguistique compatible)</a:t>
            </a:r>
          </a:p>
          <a:p>
            <a:r>
              <a:rPr lang="fr-FR" dirty="0" smtClean="0"/>
              <a:t>Type linguistique</a:t>
            </a:r>
          </a:p>
          <a:p>
            <a:r>
              <a:rPr lang="fr-FR" dirty="0" smtClean="0"/>
              <a:t>Langue par défaut</a:t>
            </a:r>
          </a:p>
          <a:p>
            <a:endParaRPr lang="fr-FR" dirty="0"/>
          </a:p>
          <a:p>
            <a:r>
              <a:rPr lang="fr-FR" dirty="0" smtClean="0"/>
              <a:t>Il faut absolument définir des acteurs pour faire une transcription – un acteur par défaut est créé en même temps qu’un nouveau fichier</a:t>
            </a:r>
            <a:endParaRPr lang="fr-FR" dirty="0"/>
          </a:p>
        </p:txBody>
      </p:sp>
      <p:pic>
        <p:nvPicPr>
          <p:cNvPr id="2050" name="Picture 2" descr="C:\Users\cp\Desktop\Elan 6-7 novembre\acteu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780959"/>
            <a:ext cx="544830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1046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90066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Découpage initial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908720"/>
            <a:ext cx="7467600" cy="5565232"/>
          </a:xfrm>
        </p:spPr>
        <p:txBody>
          <a:bodyPr>
            <a:normAutofit fontScale="92500" lnSpcReduction="10000"/>
          </a:bodyPr>
          <a:lstStyle/>
          <a:p>
            <a:r>
              <a:rPr lang="fr-FR" dirty="0" smtClean="0"/>
              <a:t>Il y a plusieurs façons de faire le découpage initial et les ajustements</a:t>
            </a:r>
          </a:p>
          <a:p>
            <a:pPr lvl="1"/>
            <a:r>
              <a:rPr lang="fr-FR" dirty="0" smtClean="0"/>
              <a:t>l’idée est de faire correspondre un temps de début et de fin avec des annotations</a:t>
            </a:r>
          </a:p>
          <a:p>
            <a:r>
              <a:rPr lang="fr-FR" dirty="0" smtClean="0"/>
              <a:t>Différents modes à appliquer selon les besoins et aussi selon que l’on dispose d’une source sonore ou non</a:t>
            </a:r>
          </a:p>
          <a:p>
            <a:pPr lvl="1"/>
            <a:r>
              <a:rPr lang="fr-FR" dirty="0" smtClean="0"/>
              <a:t>si source sonore, alors il est intéressant d’extraire le son de la vidéo (si vidéo) et d’utiliser la représentation du signal pour découper ou prédécouper</a:t>
            </a:r>
          </a:p>
          <a:p>
            <a:pPr lvl="1"/>
            <a:r>
              <a:rPr lang="fr-FR" dirty="0" smtClean="0"/>
              <a:t>on peut aussi faire un pré-découpage automatique en fonction des silences</a:t>
            </a:r>
          </a:p>
          <a:p>
            <a:pPr lvl="1"/>
            <a:endParaRPr lang="fr-FR" dirty="0"/>
          </a:p>
          <a:p>
            <a:pPr lvl="1"/>
            <a:r>
              <a:rPr lang="fr-FR" dirty="0" smtClean="0"/>
              <a:t>si vidéo seulement, on utilise les images avec ralenti éventuel de la vidéo</a:t>
            </a:r>
          </a:p>
          <a:p>
            <a:r>
              <a:rPr lang="fr-FR" dirty="0" smtClean="0"/>
              <a:t>Dans tous les cas on peut faire un pré-découpage à la volée en fonction du son et/ou de la vidéo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074953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90066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Découpage avec le son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1124744"/>
            <a:ext cx="7467600" cy="5349208"/>
          </a:xfrm>
        </p:spPr>
        <p:txBody>
          <a:bodyPr>
            <a:normAutofit lnSpcReduction="10000"/>
          </a:bodyPr>
          <a:lstStyle/>
          <a:p>
            <a:r>
              <a:rPr lang="fr-FR" dirty="0" smtClean="0"/>
              <a:t>La représentation visuelle du signal sonore permet de savoir où les acteurs parlent</a:t>
            </a:r>
          </a:p>
          <a:p>
            <a:endParaRPr lang="fr-FR" dirty="0"/>
          </a:p>
          <a:p>
            <a:endParaRPr lang="fr-FR" dirty="0" smtClean="0"/>
          </a:p>
          <a:p>
            <a:r>
              <a:rPr lang="fr-FR" dirty="0" smtClean="0"/>
              <a:t>Sélection avec la souris de</a:t>
            </a:r>
          </a:p>
          <a:p>
            <a:pPr marL="0" indent="0">
              <a:buNone/>
            </a:pPr>
            <a:r>
              <a:rPr lang="fr-FR" dirty="0" smtClean="0"/>
              <a:t>la zone dans laquelle il y a</a:t>
            </a:r>
          </a:p>
          <a:p>
            <a:pPr marL="0" indent="0">
              <a:buNone/>
            </a:pPr>
            <a:r>
              <a:rPr lang="fr-FR" dirty="0" smtClean="0"/>
              <a:t>du son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dirty="0" smtClean="0"/>
              <a:t>Un double clic sur une partie</a:t>
            </a:r>
          </a:p>
          <a:p>
            <a:pPr marL="0" indent="0">
              <a:buNone/>
            </a:pPr>
            <a:r>
              <a:rPr lang="fr-FR" dirty="0" smtClean="0"/>
              <a:t>sélectionnée permet d’ouvrir une</a:t>
            </a:r>
          </a:p>
          <a:p>
            <a:pPr marL="0" indent="0">
              <a:buNone/>
            </a:pPr>
            <a:r>
              <a:rPr lang="fr-FR" dirty="0" smtClean="0"/>
              <a:t>fenêtre de saisie d’annotation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dirty="0" err="1" smtClean="0"/>
              <a:t>Ctrl+Entrée</a:t>
            </a:r>
            <a:r>
              <a:rPr lang="fr-FR" dirty="0" smtClean="0"/>
              <a:t> permet de valider l’annotation crée</a:t>
            </a:r>
            <a:endParaRPr lang="fr-FR" dirty="0"/>
          </a:p>
        </p:txBody>
      </p:sp>
      <p:pic>
        <p:nvPicPr>
          <p:cNvPr id="3074" name="Picture 2" descr="C:\Users\cp\Desktop\Elan 6-7 novembre\selection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060848"/>
            <a:ext cx="1360210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cp\Desktop\Elan 6-7 novembre\selection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881029"/>
            <a:ext cx="1173162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cp\Desktop\Elan 6-7 novembre\selection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356992"/>
            <a:ext cx="1325563" cy="169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cp\Desktop\Elan 6-7 novembre\selection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427" y="5229200"/>
            <a:ext cx="1066800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47883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90066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Découpage visuel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21530" y="1052736"/>
            <a:ext cx="4258816" cy="5493224"/>
          </a:xfrm>
        </p:spPr>
        <p:txBody>
          <a:bodyPr>
            <a:normAutofit lnSpcReduction="10000"/>
          </a:bodyPr>
          <a:lstStyle/>
          <a:p>
            <a:r>
              <a:rPr lang="fr-FR" dirty="0" smtClean="0"/>
              <a:t>Sélection en déplaçant avec la souris puis Alt-N ou double clic pour créer et taper la valeur</a:t>
            </a:r>
          </a:p>
          <a:p>
            <a:pPr lvl="1"/>
            <a:r>
              <a:rPr lang="fr-FR" dirty="0" smtClean="0"/>
              <a:t>le déplacement de la souris déplace les images du film</a:t>
            </a:r>
          </a:p>
          <a:p>
            <a:r>
              <a:rPr lang="fr-FR" dirty="0" smtClean="0"/>
              <a:t>Sélection avec le « mode de sélection »</a:t>
            </a:r>
          </a:p>
          <a:p>
            <a:pPr lvl="1"/>
            <a:r>
              <a:rPr lang="fr-FR" dirty="0" smtClean="0"/>
              <a:t>Placer le curseur en début</a:t>
            </a:r>
          </a:p>
          <a:p>
            <a:pPr marL="365760" lvl="1" indent="0">
              <a:buNone/>
            </a:pPr>
            <a:r>
              <a:rPr lang="fr-FR" dirty="0" smtClean="0"/>
              <a:t>de sélection et déplacer le</a:t>
            </a:r>
          </a:p>
          <a:p>
            <a:pPr marL="365760" lvl="1" indent="0">
              <a:buNone/>
            </a:pPr>
            <a:r>
              <a:rPr lang="fr-FR" dirty="0" smtClean="0"/>
              <a:t>film jusqu’à la fin de </a:t>
            </a:r>
          </a:p>
          <a:p>
            <a:pPr marL="365760" lvl="1" indent="0">
              <a:buNone/>
            </a:pPr>
            <a:r>
              <a:rPr lang="fr-FR" dirty="0" smtClean="0"/>
              <a:t>sélection </a:t>
            </a:r>
            <a:r>
              <a:rPr lang="fr-FR" dirty="0" smtClean="0">
                <a:sym typeface="Wingdings" panose="05000000000000000000" pitchFamily="2" charset="2"/>
              </a:rPr>
              <a:t> puis Alt-N et </a:t>
            </a:r>
          </a:p>
          <a:p>
            <a:pPr marL="365760" lvl="1" indent="0">
              <a:buNone/>
            </a:pPr>
            <a:r>
              <a:rPr lang="fr-FR" dirty="0" smtClean="0">
                <a:sym typeface="Wingdings" panose="05000000000000000000" pitchFamily="2" charset="2"/>
              </a:rPr>
              <a:t>entrer les valeurs</a:t>
            </a:r>
            <a:endParaRPr lang="fr-FR" dirty="0">
              <a:sym typeface="Wingdings" panose="05000000000000000000" pitchFamily="2" charset="2"/>
            </a:endParaRPr>
          </a:p>
          <a:p>
            <a:r>
              <a:rPr lang="fr-FR" dirty="0" smtClean="0">
                <a:sym typeface="Wingdings" panose="05000000000000000000" pitchFamily="2" charset="2"/>
              </a:rPr>
              <a:t>Utiliser le ralenti si nécessaire</a:t>
            </a:r>
          </a:p>
        </p:txBody>
      </p:sp>
      <p:pic>
        <p:nvPicPr>
          <p:cNvPr id="4098" name="Picture 2" descr="C:\Users\cp\Desktop\Elan 6-7 novembre\selvide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980728"/>
            <a:ext cx="3941298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cp\Desktop\Elan 6-7 novembre\selvideo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7970" y="1844824"/>
            <a:ext cx="4389438" cy="481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65771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/>
          <a:lstStyle/>
          <a:p>
            <a:r>
              <a:rPr lang="fr-FR" dirty="0" smtClean="0"/>
              <a:t>Découpages non temporels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1196752"/>
            <a:ext cx="7467600" cy="5277200"/>
          </a:xfrm>
        </p:spPr>
        <p:txBody>
          <a:bodyPr/>
          <a:lstStyle/>
          <a:p>
            <a:r>
              <a:rPr lang="fr-FR" dirty="0" smtClean="0"/>
              <a:t>Dans deux cas, les limites des transcriptions sous ELAN ne sont pas temporelles:</a:t>
            </a:r>
          </a:p>
          <a:p>
            <a:r>
              <a:rPr lang="fr-FR" b="1" dirty="0" err="1" smtClean="0">
                <a:solidFill>
                  <a:srgbClr val="0000FF"/>
                </a:solidFill>
              </a:rPr>
              <a:t>Symbolic</a:t>
            </a:r>
            <a:r>
              <a:rPr lang="fr-FR" b="1" dirty="0" smtClean="0">
                <a:solidFill>
                  <a:srgbClr val="0000FF"/>
                </a:solidFill>
              </a:rPr>
              <a:t> association</a:t>
            </a:r>
          </a:p>
          <a:p>
            <a:pPr lvl="1"/>
            <a:r>
              <a:rPr lang="fr-FR" dirty="0" smtClean="0"/>
              <a:t>Le champ à coder correspond simplement au parent:</a:t>
            </a:r>
          </a:p>
          <a:p>
            <a:pPr lvl="2"/>
            <a:r>
              <a:rPr lang="fr-FR" dirty="0" smtClean="0"/>
              <a:t>Simplement Cliquer sur le champ</a:t>
            </a:r>
          </a:p>
          <a:p>
            <a:r>
              <a:rPr lang="fr-FR" b="1" dirty="0" err="1" smtClean="0">
                <a:solidFill>
                  <a:srgbClr val="0000FF"/>
                </a:solidFill>
              </a:rPr>
              <a:t>Symbolic</a:t>
            </a:r>
            <a:r>
              <a:rPr lang="fr-FR" b="1" dirty="0" smtClean="0">
                <a:solidFill>
                  <a:srgbClr val="0000FF"/>
                </a:solidFill>
              </a:rPr>
              <a:t> subdivision</a:t>
            </a:r>
          </a:p>
          <a:p>
            <a:pPr lvl="1"/>
            <a:r>
              <a:rPr lang="fr-FR" dirty="0" smtClean="0"/>
              <a:t>L’ensemble des champs </a:t>
            </a:r>
            <a:r>
              <a:rPr lang="fr-FR" dirty="0"/>
              <a:t>correspond </a:t>
            </a:r>
            <a:r>
              <a:rPr lang="fr-FR" dirty="0" smtClean="0"/>
              <a:t>au parent</a:t>
            </a:r>
          </a:p>
          <a:p>
            <a:pPr lvl="2"/>
            <a:r>
              <a:rPr lang="fr-FR" dirty="0" smtClean="0"/>
              <a:t>Le premier sous-champ créé s’édite en cliquant sur le champ</a:t>
            </a:r>
          </a:p>
          <a:p>
            <a:pPr lvl="2"/>
            <a:r>
              <a:rPr lang="fr-FR" dirty="0" smtClean="0"/>
              <a:t>Les autres valeurs insérées se font avec le clic droit ou le menu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75976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cp\Desktop\Elan 6-7 novembre\decoupag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18842"/>
            <a:ext cx="2255395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18058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Découpage à la volée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908720"/>
            <a:ext cx="7859216" cy="5565232"/>
          </a:xfrm>
        </p:spPr>
        <p:txBody>
          <a:bodyPr>
            <a:normAutofit fontScale="92500" lnSpcReduction="10000"/>
          </a:bodyPr>
          <a:lstStyle/>
          <a:p>
            <a:r>
              <a:rPr lang="fr-FR" dirty="0" smtClean="0"/>
              <a:t>Commencer par créer un acteur pour effectuer le « brouillon » de ce découpage</a:t>
            </a:r>
          </a:p>
          <a:p>
            <a:r>
              <a:rPr lang="fr-FR" dirty="0" smtClean="0"/>
              <a:t>Passer en mode segmentation (menu Option </a:t>
            </a:r>
            <a:r>
              <a:rPr lang="fr-FR" dirty="0" smtClean="0">
                <a:sym typeface="Wingdings" panose="05000000000000000000" pitchFamily="2" charset="2"/>
              </a:rPr>
              <a:t> Segmentation Mode)</a:t>
            </a:r>
            <a:endParaRPr lang="fr-FR" dirty="0" smtClean="0"/>
          </a:p>
          <a:p>
            <a:r>
              <a:rPr lang="fr-FR" dirty="0" smtClean="0"/>
              <a:t>Sélectionner l’acteur créé (double-clic à gauche pour le mettre en rouge: il devient « actif »)</a:t>
            </a:r>
          </a:p>
          <a:p>
            <a:endParaRPr lang="fr-FR" dirty="0" smtClean="0"/>
          </a:p>
          <a:p>
            <a:r>
              <a:rPr lang="fr-FR" dirty="0" smtClean="0"/>
              <a:t>On va écouter/voir le film tout en tapant une touche au clavier chaque fois que l’on veut indiquer un point d’alignement</a:t>
            </a:r>
          </a:p>
          <a:p>
            <a:pPr lvl="1"/>
            <a:r>
              <a:rPr lang="fr-FR" dirty="0" smtClean="0"/>
              <a:t>Plusieurs modes de segmentation:</a:t>
            </a:r>
          </a:p>
          <a:p>
            <a:pPr lvl="2"/>
            <a:r>
              <a:rPr lang="fr-FR" dirty="0" smtClean="0"/>
              <a:t>Deux touches : une pour le début et une pour la fin – indiqué pour des situations peu fréquentes et d’une durée variable (et plutôt longue)</a:t>
            </a:r>
          </a:p>
          <a:p>
            <a:pPr lvl="2"/>
            <a:r>
              <a:rPr lang="fr-FR" dirty="0" smtClean="0"/>
              <a:t>Une touche indiquant à la fois la fin du segment courant et le début du segment suivant – indiqué pour les dialogues sans interruption</a:t>
            </a:r>
          </a:p>
          <a:p>
            <a:pPr lvl="2"/>
            <a:r>
              <a:rPr lang="fr-FR" dirty="0" smtClean="0"/>
              <a:t>Une touche pointant le début ou la fin du point à étudier – indiqué pour les situations peu fréquentes d’une durée brève.</a:t>
            </a:r>
          </a:p>
        </p:txBody>
      </p:sp>
      <p:pic>
        <p:nvPicPr>
          <p:cNvPr id="5123" name="Picture 3" descr="C:\Users\cp\Desktop\Elan 6-7 novembre\decoupage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06" y="794645"/>
            <a:ext cx="4343400" cy="253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95702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r>
              <a:rPr lang="fr-FR" dirty="0" smtClean="0"/>
              <a:t>Téléchargements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1196752"/>
            <a:ext cx="7467600" cy="5445348"/>
          </a:xfrm>
        </p:spPr>
        <p:txBody>
          <a:bodyPr>
            <a:normAutofit/>
          </a:bodyPr>
          <a:lstStyle/>
          <a:p>
            <a:r>
              <a:rPr lang="fr-FR" dirty="0"/>
              <a:t>Elan: </a:t>
            </a:r>
            <a:r>
              <a:rPr lang="fr-FR" dirty="0">
                <a:hlinkClick r:id="rId4"/>
              </a:rPr>
              <a:t>http://tla.mpi.nl/tools/tla-tools/elan/download</a:t>
            </a:r>
            <a:r>
              <a:rPr lang="fr-FR" dirty="0" smtClean="0">
                <a:hlinkClick r:id="rId4"/>
              </a:rPr>
              <a:t>/</a:t>
            </a:r>
            <a:endParaRPr lang="fr-FR" dirty="0" smtClean="0"/>
          </a:p>
          <a:p>
            <a:pPr lvl="1"/>
            <a:r>
              <a:rPr lang="fr-FR" dirty="0" smtClean="0"/>
              <a:t>Le logiciel ELAN pour PC Windows ou Mac OSX</a:t>
            </a:r>
          </a:p>
          <a:p>
            <a:r>
              <a:rPr lang="fr-FR" dirty="0" smtClean="0"/>
              <a:t>Récupérer des vidéos au format MP4, ou MOV, ou MPEG, de l’audio au format WAV ou MP3</a:t>
            </a:r>
          </a:p>
          <a:p>
            <a:pPr lvl="1"/>
            <a:r>
              <a:rPr lang="fr-FR" dirty="0" smtClean="0"/>
              <a:t>voir « ELAN et les médias »</a:t>
            </a:r>
          </a:p>
          <a:p>
            <a:pPr lvl="1"/>
            <a:r>
              <a:rPr lang="fr-FR" dirty="0" smtClean="0"/>
              <a:t>des fichiers sont disponibles dans de nombreuses archives sur Internet</a:t>
            </a:r>
            <a:endParaRPr lang="fr-FR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409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96"/>
    </mc:Choice>
    <mc:Fallback xmlns="">
      <p:transition spd="slow" advTm="9396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cp\Desktop\Elan 6-7 novembre\decoupage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12887"/>
            <a:ext cx="8553450" cy="615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32048"/>
            <a:ext cx="7467600" cy="634082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Utilisation du résultat du découpage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2476872"/>
          </a:xfrm>
          <a:solidFill>
            <a:srgbClr val="FFFFCC">
              <a:alpha val="50196"/>
            </a:srgbClr>
          </a:solidFill>
        </p:spPr>
        <p:txBody>
          <a:bodyPr>
            <a:normAutofit/>
          </a:bodyPr>
          <a:lstStyle/>
          <a:p>
            <a:r>
              <a:rPr lang="fr-FR" sz="2800" b="1" dirty="0" smtClean="0">
                <a:solidFill>
                  <a:srgbClr val="C00000"/>
                </a:solidFill>
              </a:rPr>
              <a:t>On utilise les </a:t>
            </a:r>
            <a:r>
              <a:rPr lang="fr-FR" sz="2800" b="1" dirty="0" err="1" smtClean="0">
                <a:solidFill>
                  <a:srgbClr val="C00000"/>
                </a:solidFill>
              </a:rPr>
              <a:t>prédécoupages</a:t>
            </a:r>
            <a:r>
              <a:rPr lang="fr-FR" sz="2800" b="1" dirty="0" smtClean="0">
                <a:solidFill>
                  <a:srgbClr val="C00000"/>
                </a:solidFill>
              </a:rPr>
              <a:t> pour réécouter et transcrire ce qui est dit</a:t>
            </a:r>
          </a:p>
          <a:p>
            <a:r>
              <a:rPr lang="fr-FR" sz="2800" b="1" dirty="0" smtClean="0">
                <a:solidFill>
                  <a:srgbClr val="C00000"/>
                </a:solidFill>
              </a:rPr>
              <a:t>On peut modifier les frontières des alignements en utilisant la suris et la touche ALT en même temps</a:t>
            </a:r>
            <a:endParaRPr lang="fr-FR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5567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Découpage automatique avec les silences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FR" dirty="0" smtClean="0"/>
              <a:t>Passer dans le mode « Audio Recognizer »</a:t>
            </a:r>
          </a:p>
          <a:p>
            <a:r>
              <a:rPr lang="fr-FR" dirty="0" smtClean="0"/>
              <a:t>Choisir silence </a:t>
            </a:r>
            <a:r>
              <a:rPr lang="fr-FR" dirty="0" err="1" smtClean="0"/>
              <a:t>recognizer</a:t>
            </a:r>
            <a:r>
              <a:rPr lang="fr-FR" dirty="0" smtClean="0"/>
              <a:t> MPI-PL</a:t>
            </a:r>
          </a:p>
          <a:p>
            <a:r>
              <a:rPr lang="fr-FR" dirty="0" smtClean="0"/>
              <a:t>Sélectionner des morceaux de silence et les indiquer en cliquant sur « + »</a:t>
            </a:r>
          </a:p>
          <a:p>
            <a:r>
              <a:rPr lang="fr-FR" dirty="0" smtClean="0"/>
              <a:t>Indiquer les tailles minimales de silence et de parties sonores</a:t>
            </a:r>
          </a:p>
          <a:p>
            <a:r>
              <a:rPr lang="fr-FR" dirty="0" smtClean="0"/>
              <a:t>Lancer le découpage</a:t>
            </a:r>
          </a:p>
          <a:p>
            <a:r>
              <a:rPr lang="fr-FR" dirty="0" smtClean="0"/>
              <a:t>Récupérer le résultat sous la forme d’un nouveau </a:t>
            </a:r>
            <a:r>
              <a:rPr lang="fr-FR" dirty="0" err="1" smtClean="0"/>
              <a:t>tier</a:t>
            </a:r>
            <a:r>
              <a:rPr lang="fr-FR" dirty="0" smtClean="0"/>
              <a:t> qui servira pour le découpage et sera effacé après si nécessaire.</a:t>
            </a:r>
          </a:p>
          <a:p>
            <a:r>
              <a:rPr lang="fr-FR" dirty="0" smtClean="0"/>
              <a:t>Ne pas hésiter à faire plusieurs essais</a:t>
            </a:r>
          </a:p>
        </p:txBody>
      </p:sp>
    </p:spTree>
    <p:extLst>
      <p:ext uri="{BB962C8B-B14F-4D97-AF65-F5344CB8AC3E}">
        <p14:creationId xmlns:p14="http://schemas.microsoft.com/office/powerpoint/2010/main" val="34420880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cp\Desktop\Elan 6-7 novembre\decoupage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215" y="332656"/>
            <a:ext cx="8553450" cy="614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à coins arrondis 3"/>
          <p:cNvSpPr/>
          <p:nvPr/>
        </p:nvSpPr>
        <p:spPr>
          <a:xfrm>
            <a:off x="3923928" y="1268760"/>
            <a:ext cx="2952328" cy="100811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dirty="0" smtClean="0">
                <a:solidFill>
                  <a:srgbClr val="FF0000"/>
                </a:solidFill>
              </a:rPr>
              <a:t>Silences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467544" y="5013176"/>
            <a:ext cx="8064896" cy="28803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smtClean="0">
                <a:solidFill>
                  <a:srgbClr val="FF0000"/>
                </a:solidFill>
              </a:rPr>
              <a:t>Résultat</a:t>
            </a:r>
            <a:endParaRPr lang="fr-F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2484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Principes de ELAN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 smtClean="0"/>
              <a:t>ELAN est un logiciel d’édition de corpus de langage spécialisé dans le travail sur le langage oral, sur les gestes et l’analyse visuelle, et sur les questions de concordances temporelles</a:t>
            </a:r>
          </a:p>
          <a:p>
            <a:pPr lvl="1"/>
            <a:r>
              <a:rPr lang="fr-FR" dirty="0" smtClean="0"/>
              <a:t>Il permet de travailler simultanément sur un à quatre vidéos et sur du son</a:t>
            </a:r>
          </a:p>
          <a:p>
            <a:pPr lvl="1"/>
            <a:r>
              <a:rPr lang="fr-FR" dirty="0" smtClean="0"/>
              <a:t>Il permet de visualiser des courbes annexes dites secondaires</a:t>
            </a:r>
          </a:p>
          <a:p>
            <a:endParaRPr lang="fr-FR" dirty="0"/>
          </a:p>
          <a:p>
            <a:r>
              <a:rPr lang="fr-FR" dirty="0" smtClean="0"/>
              <a:t>ELAN présente un mode de travail dit en « partition » (comme une partition de musique) comme les logiciels </a:t>
            </a:r>
            <a:r>
              <a:rPr lang="fr-FR" dirty="0" err="1" smtClean="0"/>
              <a:t>Praat</a:t>
            </a:r>
            <a:r>
              <a:rPr lang="fr-FR" dirty="0" smtClean="0"/>
              <a:t>, </a:t>
            </a:r>
            <a:r>
              <a:rPr lang="fr-FR" dirty="0" err="1" smtClean="0"/>
              <a:t>Anvil</a:t>
            </a:r>
            <a:r>
              <a:rPr lang="fr-FR" dirty="0" smtClean="0"/>
              <a:t>, </a:t>
            </a:r>
            <a:r>
              <a:rPr lang="fr-FR" dirty="0" err="1" smtClean="0"/>
              <a:t>Exmaralda</a:t>
            </a:r>
            <a:endParaRPr lang="fr-FR" dirty="0" smtClean="0"/>
          </a:p>
          <a:p>
            <a:endParaRPr lang="fr-FR" dirty="0"/>
          </a:p>
          <a:p>
            <a:r>
              <a:rPr lang="fr-FR" dirty="0" smtClean="0"/>
              <a:t>Il permet dans certaines limites de travailler en mode texte, ou de visualiser une partie des données en mode texte.</a:t>
            </a:r>
          </a:p>
        </p:txBody>
      </p:sp>
    </p:spTree>
    <p:extLst>
      <p:ext uri="{BB962C8B-B14F-4D97-AF65-F5344CB8AC3E}">
        <p14:creationId xmlns:p14="http://schemas.microsoft.com/office/powerpoint/2010/main" val="41019723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467600" cy="504056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La fenêtre de base de ELAN</a:t>
            </a:r>
            <a:endParaRPr lang="fr-FR" dirty="0"/>
          </a:p>
        </p:txBody>
      </p:sp>
      <p:pic>
        <p:nvPicPr>
          <p:cNvPr id="1026" name="Picture 2" descr="C:\Users\cp\Desktop\Elan 6-7 novembre\EL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80728"/>
            <a:ext cx="7764463" cy="567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llipse 3"/>
          <p:cNvSpPr/>
          <p:nvPr/>
        </p:nvSpPr>
        <p:spPr>
          <a:xfrm>
            <a:off x="722041" y="1412776"/>
            <a:ext cx="2265783" cy="201622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rgbClr val="FFFF00"/>
                </a:solidFill>
              </a:rPr>
              <a:t>VIDEO</a:t>
            </a:r>
            <a:endParaRPr lang="fr-FR" b="1" dirty="0">
              <a:solidFill>
                <a:srgbClr val="FFFF00"/>
              </a:solidFill>
            </a:endParaRPr>
          </a:p>
        </p:txBody>
      </p:sp>
      <p:sp>
        <p:nvSpPr>
          <p:cNvPr id="6" name="Ellipse 5"/>
          <p:cNvSpPr/>
          <p:nvPr/>
        </p:nvSpPr>
        <p:spPr>
          <a:xfrm>
            <a:off x="3024310" y="1806352"/>
            <a:ext cx="5351711" cy="169465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rgbClr val="002060"/>
                </a:solidFill>
              </a:rPr>
              <a:t>Informations complémentaires</a:t>
            </a:r>
            <a:endParaRPr lang="fr-FR" b="1" dirty="0">
              <a:solidFill>
                <a:srgbClr val="002060"/>
              </a:solidFill>
            </a:endParaRPr>
          </a:p>
        </p:txBody>
      </p:sp>
      <p:sp>
        <p:nvSpPr>
          <p:cNvPr id="7" name="Ellipse 6"/>
          <p:cNvSpPr/>
          <p:nvPr/>
        </p:nvSpPr>
        <p:spPr>
          <a:xfrm>
            <a:off x="2987824" y="1258642"/>
            <a:ext cx="5112568" cy="54771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rgbClr val="002060"/>
                </a:solidFill>
              </a:rPr>
              <a:t>Type d’information</a:t>
            </a:r>
            <a:endParaRPr lang="fr-FR" dirty="0">
              <a:solidFill>
                <a:srgbClr val="002060"/>
              </a:solidFill>
            </a:endParaRPr>
          </a:p>
        </p:txBody>
      </p:sp>
      <p:cxnSp>
        <p:nvCxnSpPr>
          <p:cNvPr id="9" name="Connecteur droit 8"/>
          <p:cNvCxnSpPr/>
          <p:nvPr/>
        </p:nvCxnSpPr>
        <p:spPr>
          <a:xfrm>
            <a:off x="827584" y="4437112"/>
            <a:ext cx="7272808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>
            <a:off x="827584" y="4941168"/>
            <a:ext cx="7272808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>
            <a:off x="827584" y="5187330"/>
            <a:ext cx="7272808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>
            <a:off x="859354" y="5517232"/>
            <a:ext cx="7272808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>
            <a:off x="827584" y="5733256"/>
            <a:ext cx="7272808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>
            <a:off x="859354" y="6021288"/>
            <a:ext cx="7272808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>
            <a:off x="859354" y="6237312"/>
            <a:ext cx="7272808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>
            <a:off x="827584" y="4725144"/>
            <a:ext cx="7272808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>
            <a:off x="2411760" y="4149080"/>
            <a:ext cx="0" cy="2232248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>
            <a:off x="5580112" y="4146959"/>
            <a:ext cx="0" cy="2232248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/>
        </p:nvCxnSpPr>
        <p:spPr>
          <a:xfrm>
            <a:off x="6876256" y="4146959"/>
            <a:ext cx="0" cy="2232248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à coins arrondis 4"/>
          <p:cNvSpPr/>
          <p:nvPr/>
        </p:nvSpPr>
        <p:spPr>
          <a:xfrm>
            <a:off x="615495" y="3717032"/>
            <a:ext cx="7760527" cy="294059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 smtClean="0">
                <a:solidFill>
                  <a:srgbClr val="C00000"/>
                </a:solidFill>
              </a:rPr>
              <a:t>PARTITION</a:t>
            </a:r>
            <a:endParaRPr lang="fr-FR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6896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18058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Détail du contenu de la </a:t>
            </a:r>
            <a:r>
              <a:rPr lang="fr-FR" dirty="0" err="1" smtClean="0"/>
              <a:t>fenetre</a:t>
            </a:r>
            <a:endParaRPr lang="fr-FR" dirty="0"/>
          </a:p>
        </p:txBody>
      </p:sp>
      <p:pic>
        <p:nvPicPr>
          <p:cNvPr id="2050" name="Picture 2" descr="C:\Users\cp\Desktop\Elan 6-7 novembre\ELAN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922" y="735355"/>
            <a:ext cx="8591550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à coins arrondis 4"/>
          <p:cNvSpPr/>
          <p:nvPr/>
        </p:nvSpPr>
        <p:spPr>
          <a:xfrm>
            <a:off x="323528" y="3429000"/>
            <a:ext cx="8352928" cy="43204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 smtClean="0">
                <a:solidFill>
                  <a:srgbClr val="C00000"/>
                </a:solidFill>
              </a:rPr>
              <a:t>Bande son</a:t>
            </a:r>
            <a:endParaRPr lang="fr-FR" sz="2400" b="1" dirty="0">
              <a:solidFill>
                <a:srgbClr val="C00000"/>
              </a:solidFill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3491880" y="1196752"/>
            <a:ext cx="5328592" cy="16478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 smtClean="0">
                <a:solidFill>
                  <a:srgbClr val="C00000"/>
                </a:solidFill>
              </a:rPr>
              <a:t>Volume &amp; Vitesse</a:t>
            </a:r>
            <a:endParaRPr lang="fr-FR" sz="2400" b="1" dirty="0">
              <a:solidFill>
                <a:srgbClr val="C00000"/>
              </a:solidFill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827584" y="2924944"/>
            <a:ext cx="5328592" cy="288032"/>
          </a:xfrm>
          <a:prstGeom prst="round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rgbClr val="002060"/>
                </a:solidFill>
              </a:rPr>
              <a:t>Contrôle du défilement</a:t>
            </a:r>
            <a:endParaRPr lang="fr-FR" sz="2400" b="1" dirty="0">
              <a:solidFill>
                <a:srgbClr val="002060"/>
              </a:solidFill>
            </a:endParaRPr>
          </a:p>
        </p:txBody>
      </p:sp>
      <p:sp>
        <p:nvSpPr>
          <p:cNvPr id="9" name="Rectangle à coins arrondis 8"/>
          <p:cNvSpPr/>
          <p:nvPr/>
        </p:nvSpPr>
        <p:spPr>
          <a:xfrm rot="16200000">
            <a:off x="-624933" y="4938406"/>
            <a:ext cx="2689010" cy="792088"/>
          </a:xfrm>
          <a:prstGeom prst="round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rgbClr val="002060"/>
                </a:solidFill>
              </a:rPr>
              <a:t>Noms</a:t>
            </a:r>
            <a:r>
              <a:rPr lang="fr-FR" sz="2400" b="1" dirty="0">
                <a:solidFill>
                  <a:srgbClr val="002060"/>
                </a:solidFill>
              </a:rPr>
              <a:t> </a:t>
            </a:r>
            <a:r>
              <a:rPr lang="fr-FR" sz="2400" b="1" dirty="0" smtClean="0">
                <a:solidFill>
                  <a:srgbClr val="002060"/>
                </a:solidFill>
              </a:rPr>
              <a:t>des acteurs</a:t>
            </a:r>
          </a:p>
        </p:txBody>
      </p:sp>
      <p:sp>
        <p:nvSpPr>
          <p:cNvPr id="10" name="Rectangle à coins arrondis 9"/>
          <p:cNvSpPr/>
          <p:nvPr/>
        </p:nvSpPr>
        <p:spPr>
          <a:xfrm rot="16200000">
            <a:off x="1337284" y="5079539"/>
            <a:ext cx="2689010" cy="396044"/>
          </a:xfrm>
          <a:prstGeom prst="round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rgbClr val="002060"/>
                </a:solidFill>
              </a:rPr>
              <a:t>Sélection</a:t>
            </a:r>
          </a:p>
        </p:txBody>
      </p:sp>
    </p:spTree>
    <p:extLst>
      <p:ext uri="{BB962C8B-B14F-4D97-AF65-F5344CB8AC3E}">
        <p14:creationId xmlns:p14="http://schemas.microsoft.com/office/powerpoint/2010/main" val="869068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34605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Les détails complémentaires: la Grille</a:t>
            </a:r>
            <a:endParaRPr lang="fr-FR" dirty="0"/>
          </a:p>
        </p:txBody>
      </p:sp>
      <p:pic>
        <p:nvPicPr>
          <p:cNvPr id="3076" name="Picture 4" descr="C:\Users\cp\Desktop\Elan 6-7 novembre\ELAN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913" y="764704"/>
            <a:ext cx="8591551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à coins arrondis 5"/>
          <p:cNvSpPr/>
          <p:nvPr/>
        </p:nvSpPr>
        <p:spPr>
          <a:xfrm>
            <a:off x="2483768" y="1133128"/>
            <a:ext cx="6336704" cy="143177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 smtClean="0">
                <a:solidFill>
                  <a:srgbClr val="C00000"/>
                </a:solidFill>
              </a:rPr>
              <a:t>Grille</a:t>
            </a:r>
            <a:endParaRPr lang="fr-FR" sz="2400" b="1" dirty="0">
              <a:solidFill>
                <a:srgbClr val="C00000"/>
              </a:solidFill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4283968" y="2708920"/>
            <a:ext cx="504056" cy="38766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b="1" dirty="0">
              <a:solidFill>
                <a:srgbClr val="C00000"/>
              </a:solidFill>
            </a:endParaRPr>
          </a:p>
        </p:txBody>
      </p:sp>
      <p:sp>
        <p:nvSpPr>
          <p:cNvPr id="4" name="Bulle ronde 3"/>
          <p:cNvSpPr/>
          <p:nvPr/>
        </p:nvSpPr>
        <p:spPr>
          <a:xfrm>
            <a:off x="1478285" y="4121460"/>
            <a:ext cx="2808312" cy="1224136"/>
          </a:xfrm>
          <a:prstGeom prst="wedgeEllipseCallout">
            <a:avLst>
              <a:gd name="adj1" fmla="val 173869"/>
              <a:gd name="adj2" fmla="val -207545"/>
            </a:avLst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002060"/>
                </a:solidFill>
              </a:rPr>
              <a:t>Temps et durée</a:t>
            </a:r>
            <a:endParaRPr lang="fr-FR" b="1" dirty="0">
              <a:solidFill>
                <a:srgbClr val="002060"/>
              </a:solidFill>
            </a:endParaRPr>
          </a:p>
        </p:txBody>
      </p:sp>
      <p:sp>
        <p:nvSpPr>
          <p:cNvPr id="12" name="Bulle ronde 11"/>
          <p:cNvSpPr/>
          <p:nvPr/>
        </p:nvSpPr>
        <p:spPr>
          <a:xfrm>
            <a:off x="5148064" y="3356992"/>
            <a:ext cx="2808312" cy="1224136"/>
          </a:xfrm>
          <a:prstGeom prst="wedgeEllipseCallout">
            <a:avLst>
              <a:gd name="adj1" fmla="val -63551"/>
              <a:gd name="adj2" fmla="val -73712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FF0000"/>
                </a:solidFill>
              </a:rPr>
              <a:t>Changement de taille vidéo</a:t>
            </a:r>
            <a:endParaRPr lang="fr-F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6267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4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30622"/>
            <a:ext cx="7467600" cy="490066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Le Texte</a:t>
            </a:r>
            <a:endParaRPr lang="fr-FR" dirty="0"/>
          </a:p>
        </p:txBody>
      </p:sp>
      <p:pic>
        <p:nvPicPr>
          <p:cNvPr id="4098" name="Picture 2" descr="C:\Users\cp\Desktop\Elan 6-7 novembre\ELAN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914" y="764704"/>
            <a:ext cx="8591550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à coins arrondis 4"/>
          <p:cNvSpPr/>
          <p:nvPr/>
        </p:nvSpPr>
        <p:spPr>
          <a:xfrm>
            <a:off x="2483768" y="1133128"/>
            <a:ext cx="6336704" cy="143177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 smtClean="0">
                <a:solidFill>
                  <a:srgbClr val="C00000"/>
                </a:solidFill>
              </a:rPr>
              <a:t>Texte complet d’un locuteur</a:t>
            </a:r>
          </a:p>
          <a:p>
            <a:pPr algn="ctr"/>
            <a:r>
              <a:rPr lang="fr-FR" sz="2400" b="1" dirty="0" smtClean="0">
                <a:solidFill>
                  <a:srgbClr val="C00000"/>
                </a:solidFill>
              </a:rPr>
              <a:t>Cliquer sur un mot pour y accéder</a:t>
            </a:r>
            <a:endParaRPr lang="fr-FR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1236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cp\Desktop\Elan 6-7 novembre\ELAN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914" y="836712"/>
            <a:ext cx="8591550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467600" cy="490066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Les sous-titres</a:t>
            </a:r>
            <a:endParaRPr lang="fr-FR" dirty="0"/>
          </a:p>
        </p:txBody>
      </p:sp>
      <p:sp>
        <p:nvSpPr>
          <p:cNvPr id="5" name="Rectangle à coins arrondis 4"/>
          <p:cNvSpPr/>
          <p:nvPr/>
        </p:nvSpPr>
        <p:spPr>
          <a:xfrm>
            <a:off x="2483768" y="1133128"/>
            <a:ext cx="6336704" cy="143177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 smtClean="0">
                <a:solidFill>
                  <a:srgbClr val="C00000"/>
                </a:solidFill>
              </a:rPr>
              <a:t>4 annotations simultanées</a:t>
            </a:r>
            <a:endParaRPr lang="fr-FR" sz="2400" b="1" dirty="0">
              <a:solidFill>
                <a:srgbClr val="C00000"/>
              </a:solidFill>
            </a:endParaRPr>
          </a:p>
        </p:txBody>
      </p:sp>
      <p:sp>
        <p:nvSpPr>
          <p:cNvPr id="4" name="Bulle ronde 3"/>
          <p:cNvSpPr/>
          <p:nvPr/>
        </p:nvSpPr>
        <p:spPr>
          <a:xfrm>
            <a:off x="5508104" y="5013176"/>
            <a:ext cx="2902020" cy="1368152"/>
          </a:xfrm>
          <a:prstGeom prst="wedgeEllipseCallout">
            <a:avLst>
              <a:gd name="adj1" fmla="val 39860"/>
              <a:gd name="adj2" fmla="val 65280"/>
            </a:avLst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rgbClr val="002060"/>
                </a:solidFill>
              </a:rPr>
              <a:t>Zoom de la partie partition</a:t>
            </a:r>
            <a:endParaRPr lang="fr-FR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8418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cp\Desktop\Elan 6-7 novembre\boutons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836712"/>
            <a:ext cx="7429918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Bulle ronde 12"/>
          <p:cNvSpPr/>
          <p:nvPr/>
        </p:nvSpPr>
        <p:spPr>
          <a:xfrm>
            <a:off x="5256076" y="4581128"/>
            <a:ext cx="2736304" cy="720080"/>
          </a:xfrm>
          <a:prstGeom prst="wedgeEllipseCallout">
            <a:avLst>
              <a:gd name="adj1" fmla="val 16948"/>
              <a:gd name="adj2" fmla="val -483658"/>
            </a:avLst>
          </a:prstGeom>
          <a:solidFill>
            <a:schemeClr val="bg1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002060"/>
                </a:solidFill>
              </a:rPr>
              <a:t>Page</a:t>
            </a:r>
          </a:p>
          <a:p>
            <a:pPr algn="ctr"/>
            <a:r>
              <a:rPr lang="fr-FR" b="1" dirty="0" smtClean="0">
                <a:solidFill>
                  <a:srgbClr val="002060"/>
                </a:solidFill>
              </a:rPr>
              <a:t>suivante</a:t>
            </a:r>
            <a:endParaRPr lang="fr-FR" b="1" dirty="0">
              <a:solidFill>
                <a:srgbClr val="002060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18058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Boutons de manipulation du média</a:t>
            </a:r>
            <a:endParaRPr lang="fr-FR" dirty="0"/>
          </a:p>
        </p:txBody>
      </p:sp>
      <p:sp>
        <p:nvSpPr>
          <p:cNvPr id="8" name="Bulle ronde 7"/>
          <p:cNvSpPr/>
          <p:nvPr/>
        </p:nvSpPr>
        <p:spPr>
          <a:xfrm>
            <a:off x="5148064" y="3861048"/>
            <a:ext cx="2736304" cy="612068"/>
          </a:xfrm>
          <a:prstGeom prst="wedgeEllipseCallout">
            <a:avLst>
              <a:gd name="adj1" fmla="val -4773"/>
              <a:gd name="adj2" fmla="val -443242"/>
            </a:avLst>
          </a:prstGeom>
          <a:solidFill>
            <a:schemeClr val="bg1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002060"/>
                </a:solidFill>
              </a:rPr>
              <a:t>+ 1 seconde</a:t>
            </a:r>
            <a:endParaRPr lang="fr-FR" b="1" dirty="0">
              <a:solidFill>
                <a:srgbClr val="002060"/>
              </a:solidFill>
            </a:endParaRPr>
          </a:p>
        </p:txBody>
      </p:sp>
      <p:sp>
        <p:nvSpPr>
          <p:cNvPr id="9" name="Bulle ronde 8"/>
          <p:cNvSpPr/>
          <p:nvPr/>
        </p:nvSpPr>
        <p:spPr>
          <a:xfrm>
            <a:off x="371861" y="5877272"/>
            <a:ext cx="3168352" cy="612068"/>
          </a:xfrm>
          <a:prstGeom prst="wedgeEllipseCallout">
            <a:avLst>
              <a:gd name="adj1" fmla="val -32616"/>
              <a:gd name="adj2" fmla="val -778293"/>
            </a:avLst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002060"/>
                </a:solidFill>
              </a:rPr>
              <a:t>Début du fichier</a:t>
            </a:r>
            <a:endParaRPr lang="fr-FR" b="1" dirty="0">
              <a:solidFill>
                <a:srgbClr val="002060"/>
              </a:solidFill>
            </a:endParaRPr>
          </a:p>
        </p:txBody>
      </p:sp>
      <p:sp>
        <p:nvSpPr>
          <p:cNvPr id="10" name="Bulle ronde 9"/>
          <p:cNvSpPr/>
          <p:nvPr/>
        </p:nvSpPr>
        <p:spPr>
          <a:xfrm>
            <a:off x="1763688" y="5085184"/>
            <a:ext cx="2736304" cy="720080"/>
          </a:xfrm>
          <a:prstGeom prst="wedgeEllipseCallout">
            <a:avLst>
              <a:gd name="adj1" fmla="val -54412"/>
              <a:gd name="adj2" fmla="val -553765"/>
            </a:avLst>
          </a:prstGeom>
          <a:solidFill>
            <a:schemeClr val="bg1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002060"/>
                </a:solidFill>
              </a:rPr>
              <a:t>Page</a:t>
            </a:r>
          </a:p>
          <a:p>
            <a:pPr algn="ctr"/>
            <a:r>
              <a:rPr lang="fr-FR" b="1" dirty="0" smtClean="0">
                <a:solidFill>
                  <a:srgbClr val="002060"/>
                </a:solidFill>
              </a:rPr>
              <a:t>précédente</a:t>
            </a:r>
            <a:endParaRPr lang="fr-FR" b="1" dirty="0">
              <a:solidFill>
                <a:srgbClr val="002060"/>
              </a:solidFill>
            </a:endParaRPr>
          </a:p>
        </p:txBody>
      </p:sp>
      <p:sp>
        <p:nvSpPr>
          <p:cNvPr id="11" name="Bulle ronde 10"/>
          <p:cNvSpPr/>
          <p:nvPr/>
        </p:nvSpPr>
        <p:spPr>
          <a:xfrm>
            <a:off x="2267744" y="3852420"/>
            <a:ext cx="2736304" cy="612068"/>
          </a:xfrm>
          <a:prstGeom prst="wedgeEllipseCallout">
            <a:avLst>
              <a:gd name="adj1" fmla="val -4773"/>
              <a:gd name="adj2" fmla="val -443242"/>
            </a:avLst>
          </a:prstGeom>
          <a:solidFill>
            <a:schemeClr val="bg1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002060"/>
                </a:solidFill>
              </a:rPr>
              <a:t>- 1 pixel</a:t>
            </a:r>
            <a:endParaRPr lang="fr-FR" b="1" dirty="0">
              <a:solidFill>
                <a:srgbClr val="002060"/>
              </a:solidFill>
            </a:endParaRPr>
          </a:p>
        </p:txBody>
      </p:sp>
      <p:sp>
        <p:nvSpPr>
          <p:cNvPr id="6" name="Bulle ronde 5"/>
          <p:cNvSpPr/>
          <p:nvPr/>
        </p:nvSpPr>
        <p:spPr>
          <a:xfrm>
            <a:off x="2411760" y="1916832"/>
            <a:ext cx="2736304" cy="612068"/>
          </a:xfrm>
          <a:prstGeom prst="wedgeEllipseCallout">
            <a:avLst>
              <a:gd name="adj1" fmla="val 21182"/>
              <a:gd name="adj2" fmla="val -119794"/>
            </a:avLst>
          </a:prstGeom>
          <a:solidFill>
            <a:schemeClr val="bg1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002060"/>
                </a:solidFill>
              </a:rPr>
              <a:t>Start &amp; Stop</a:t>
            </a:r>
            <a:endParaRPr lang="fr-FR" b="1" dirty="0">
              <a:solidFill>
                <a:srgbClr val="002060"/>
              </a:solidFill>
            </a:endParaRPr>
          </a:p>
        </p:txBody>
      </p:sp>
      <p:sp>
        <p:nvSpPr>
          <p:cNvPr id="7" name="Bulle ronde 6"/>
          <p:cNvSpPr/>
          <p:nvPr/>
        </p:nvSpPr>
        <p:spPr>
          <a:xfrm>
            <a:off x="4211960" y="2996952"/>
            <a:ext cx="2736304" cy="612068"/>
          </a:xfrm>
          <a:prstGeom prst="wedgeEllipseCallout">
            <a:avLst>
              <a:gd name="adj1" fmla="val 5284"/>
              <a:gd name="adj2" fmla="val -302549"/>
            </a:avLst>
          </a:prstGeom>
          <a:solidFill>
            <a:schemeClr val="bg1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002060"/>
                </a:solidFill>
              </a:rPr>
              <a:t>+</a:t>
            </a:r>
            <a:r>
              <a:rPr lang="fr-FR" b="1" dirty="0" smtClean="0">
                <a:solidFill>
                  <a:srgbClr val="002060"/>
                </a:solidFill>
              </a:rPr>
              <a:t> 1 Frame</a:t>
            </a:r>
            <a:endParaRPr lang="fr-FR" b="1" dirty="0">
              <a:solidFill>
                <a:srgbClr val="002060"/>
              </a:solidFill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5148064" y="5517232"/>
            <a:ext cx="2952328" cy="91440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solidFill>
                  <a:srgbClr val="002060"/>
                </a:solidFill>
              </a:rPr>
              <a:t>Symétrique autour de </a:t>
            </a:r>
            <a:r>
              <a:rPr lang="fr-FR" sz="2000" b="1" dirty="0" err="1" smtClean="0">
                <a:solidFill>
                  <a:srgbClr val="002060"/>
                </a:solidFill>
              </a:rPr>
              <a:t>start</a:t>
            </a:r>
            <a:r>
              <a:rPr lang="fr-FR" sz="2000" b="1" dirty="0" smtClean="0">
                <a:solidFill>
                  <a:srgbClr val="002060"/>
                </a:solidFill>
              </a:rPr>
              <a:t> et stop</a:t>
            </a:r>
            <a:endParaRPr lang="fr-FR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4748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8" grpId="0" animBg="1"/>
      <p:bldP spid="9" grpId="0" animBg="1"/>
      <p:bldP spid="10" grpId="0" animBg="1"/>
      <p:bldP spid="11" grpId="0" animBg="1"/>
      <p:bldP spid="6" grpId="0" animBg="1"/>
      <p:bldP spid="7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630</TotalTime>
  <Words>874</Words>
  <Application>Microsoft Macintosh PowerPoint</Application>
  <PresentationFormat>Présentation à l'écran (4:3)</PresentationFormat>
  <Paragraphs>186</Paragraphs>
  <Slides>22</Slides>
  <Notes>0</Notes>
  <HiddenSlides>0</HiddenSlides>
  <MMClips>2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3" baseType="lpstr">
      <vt:lpstr>Oriel</vt:lpstr>
      <vt:lpstr>Premiers pas avec ELAN</vt:lpstr>
      <vt:lpstr>Téléchargements</vt:lpstr>
      <vt:lpstr>Principes de ELAN</vt:lpstr>
      <vt:lpstr>La fenêtre de base de ELAN</vt:lpstr>
      <vt:lpstr>Détail du contenu de la fenetre</vt:lpstr>
      <vt:lpstr>Les détails complémentaires: la Grille</vt:lpstr>
      <vt:lpstr>Le Texte</vt:lpstr>
      <vt:lpstr>Les sous-titres</vt:lpstr>
      <vt:lpstr>Boutons de manipulation du média</vt:lpstr>
      <vt:lpstr>Autres boutons</vt:lpstr>
      <vt:lpstr>Créer un acteur, un type, un vocabulaire</vt:lpstr>
      <vt:lpstr>Présentation PowerPoint</vt:lpstr>
      <vt:lpstr>Définition des types linguistiques</vt:lpstr>
      <vt:lpstr>Définition des acteurs</vt:lpstr>
      <vt:lpstr>Découpage initial</vt:lpstr>
      <vt:lpstr>Découpage avec le son</vt:lpstr>
      <vt:lpstr>Découpage visuel</vt:lpstr>
      <vt:lpstr>Découpages non temporels</vt:lpstr>
      <vt:lpstr>Découpage à la volée</vt:lpstr>
      <vt:lpstr>Utilisation du résultat du découpage</vt:lpstr>
      <vt:lpstr>Découpage automatique avec les silences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Utilisation de ELAN avec d’autres logiciels</dc:title>
  <dc:creator>cp</dc:creator>
  <cp:lastModifiedBy>Christophe Parisse</cp:lastModifiedBy>
  <cp:revision>93</cp:revision>
  <dcterms:created xsi:type="dcterms:W3CDTF">2013-10-29T09:59:45Z</dcterms:created>
  <dcterms:modified xsi:type="dcterms:W3CDTF">2015-11-10T15:10:12Z</dcterms:modified>
</cp:coreProperties>
</file>